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2" r:id="rId4"/>
    <p:sldId id="256" r:id="rId5"/>
    <p:sldId id="257" r:id="rId6"/>
    <p:sldId id="258" r:id="rId7"/>
    <p:sldId id="259" r:id="rId8"/>
    <p:sldId id="260" r:id="rId9"/>
    <p:sldId id="261" r:id="rId10"/>
    <p:sldId id="265" r:id="rId11"/>
    <p:sldId id="272"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09260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467938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192963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42294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165912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157750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636715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94922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2389183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137287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A422F4-DA3D-4CEE-9AF7-E9B7E68D7D2F}" type="datetimeFigureOut">
              <a:rPr lang="en-GB" smtClean="0"/>
              <a:t>08/10/2018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0D1D35C-9DF0-426F-A8DF-5F39DAFF7B65}" type="slidenum">
              <a:rPr lang="en-GB" smtClean="0"/>
              <a:t>‹#›</a:t>
            </a:fld>
            <a:endParaRPr lang="en-GB" dirty="0"/>
          </a:p>
        </p:txBody>
      </p:sp>
    </p:spTree>
    <p:extLst>
      <p:ext uri="{BB962C8B-B14F-4D97-AF65-F5344CB8AC3E}">
        <p14:creationId xmlns:p14="http://schemas.microsoft.com/office/powerpoint/2010/main" val="4039100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422F4-DA3D-4CEE-9AF7-E9B7E68D7D2F}" type="datetimeFigureOut">
              <a:rPr lang="en-GB" smtClean="0"/>
              <a:t>08/10/2018</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1D35C-9DF0-426F-A8DF-5F39DAFF7B65}" type="slidenum">
              <a:rPr lang="en-GB" smtClean="0"/>
              <a:t>‹#›</a:t>
            </a:fld>
            <a:endParaRPr lang="en-GB" dirty="0"/>
          </a:p>
        </p:txBody>
      </p:sp>
    </p:spTree>
    <p:extLst>
      <p:ext uri="{BB962C8B-B14F-4D97-AF65-F5344CB8AC3E}">
        <p14:creationId xmlns:p14="http://schemas.microsoft.com/office/powerpoint/2010/main" val="2468730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95DF13-3FA1-4CD8-B0A5-0CF84C3A25DE}"/>
              </a:ext>
            </a:extLst>
          </p:cNvPr>
          <p:cNvGraphicFramePr>
            <a:graphicFrameLocks noGrp="1"/>
          </p:cNvGraphicFramePr>
          <p:nvPr>
            <p:extLst>
              <p:ext uri="{D42A27DB-BD31-4B8C-83A1-F6EECF244321}">
                <p14:modId xmlns:p14="http://schemas.microsoft.com/office/powerpoint/2010/main" val="1893658681"/>
              </p:ext>
            </p:extLst>
          </p:nvPr>
        </p:nvGraphicFramePr>
        <p:xfrm>
          <a:off x="3079532" y="3429000"/>
          <a:ext cx="4103146" cy="1908899"/>
        </p:xfrm>
        <a:graphic>
          <a:graphicData uri="http://schemas.openxmlformats.org/drawingml/2006/table">
            <a:tbl>
              <a:tblPr/>
              <a:tblGrid>
                <a:gridCol w="4103146">
                  <a:extLst>
                    <a:ext uri="{9D8B030D-6E8A-4147-A177-3AD203B41FA5}">
                      <a16:colId xmlns:a16="http://schemas.microsoft.com/office/drawing/2014/main" val="4108968929"/>
                    </a:ext>
                  </a:extLst>
                </a:gridCol>
              </a:tblGrid>
              <a:tr h="1908899">
                <a:tc>
                  <a:txBody>
                    <a:bodyPr/>
                    <a:lstStyle/>
                    <a:p>
                      <a:pPr marL="342900" marR="0" lvl="0" indent="-34290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IN" sz="1800" b="1" dirty="0">
                          <a:effectLst/>
                          <a:latin typeface="Calibri" panose="020F0502020204030204" pitchFamily="34" charset="0"/>
                          <a:ea typeface="Calibri" panose="020F0502020204030204" pitchFamily="34" charset="0"/>
                          <a:cs typeface="Shruti" panose="020B0502040204020203" pitchFamily="34" charset="0"/>
                        </a:rPr>
                        <a:t>HARSH PATEL              : 39</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gn="l">
                        <a:lnSpc>
                          <a:spcPct val="107000"/>
                        </a:lnSpc>
                        <a:spcAft>
                          <a:spcPts val="0"/>
                        </a:spcAft>
                        <a:buFont typeface="Courier New" panose="02070309020205020404" pitchFamily="49" charset="0"/>
                        <a:buChar char="o"/>
                      </a:pPr>
                      <a:r>
                        <a:rPr lang="en-IN" sz="1800" b="1" dirty="0">
                          <a:effectLst/>
                          <a:latin typeface="Calibri" panose="020F0502020204030204" pitchFamily="34" charset="0"/>
                          <a:ea typeface="Calibri" panose="020F0502020204030204" pitchFamily="34" charset="0"/>
                          <a:cs typeface="Shruti" panose="020B0502040204020203" pitchFamily="34" charset="0"/>
                        </a:rPr>
                        <a:t>SHRUTI PATEL             : 40</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gn="l">
                        <a:lnSpc>
                          <a:spcPct val="107000"/>
                        </a:lnSpc>
                        <a:spcAft>
                          <a:spcPts val="0"/>
                        </a:spcAft>
                        <a:buFont typeface="Courier New" panose="02070309020205020404" pitchFamily="49" charset="0"/>
                        <a:buChar char="o"/>
                      </a:pPr>
                      <a:r>
                        <a:rPr lang="en-IN" sz="1800" b="1" dirty="0">
                          <a:effectLst/>
                          <a:latin typeface="Calibri" panose="020F0502020204030204" pitchFamily="34" charset="0"/>
                          <a:ea typeface="Calibri" panose="020F0502020204030204" pitchFamily="34" charset="0"/>
                          <a:cs typeface="Shruti" panose="020B0502040204020203" pitchFamily="34" charset="0"/>
                        </a:rPr>
                        <a:t>YASH PATEL                 : 41</a:t>
                      </a:r>
                    </a:p>
                    <a:p>
                      <a:pPr marL="342900" lvl="0" indent="-342900" algn="l">
                        <a:lnSpc>
                          <a:spcPct val="107000"/>
                        </a:lnSpc>
                        <a:spcAft>
                          <a:spcPts val="0"/>
                        </a:spcAft>
                        <a:buFont typeface="Courier New" panose="02070309020205020404" pitchFamily="49" charset="0"/>
                        <a:buChar char="o"/>
                      </a:pPr>
                      <a:r>
                        <a:rPr lang="en-IN" sz="1800" b="1" dirty="0">
                          <a:effectLst/>
                          <a:latin typeface="Calibri" panose="020F0502020204030204" pitchFamily="34" charset="0"/>
                          <a:ea typeface="Calibri" panose="020F0502020204030204" pitchFamily="34" charset="0"/>
                          <a:cs typeface="Shruti" panose="020B0502040204020203" pitchFamily="34" charset="0"/>
                        </a:rPr>
                        <a:t>VIKAS PATRA              : 42</a:t>
                      </a:r>
                    </a:p>
                    <a:p>
                      <a:pPr marL="342900" lvl="0" indent="-342900" algn="l">
                        <a:lnSpc>
                          <a:spcPct val="107000"/>
                        </a:lnSpc>
                        <a:spcAft>
                          <a:spcPts val="0"/>
                        </a:spcAft>
                        <a:buFont typeface="Courier New" panose="02070309020205020404" pitchFamily="49" charset="0"/>
                        <a:buChar char="o"/>
                      </a:pPr>
                      <a:r>
                        <a:rPr lang="en-IN" sz="1800" b="1" dirty="0">
                          <a:effectLst/>
                          <a:latin typeface="Calibri" panose="020F0502020204030204" pitchFamily="34" charset="0"/>
                          <a:ea typeface="Calibri" panose="020F0502020204030204" pitchFamily="34" charset="0"/>
                          <a:cs typeface="Shruti" panose="020B0502040204020203" pitchFamily="34" charset="0"/>
                        </a:rPr>
                        <a:t>SIDHHESH PRABHU   : 43</a:t>
                      </a:r>
                      <a:endParaRPr lang="en-IN" sz="1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894215"/>
                  </a:ext>
                </a:extLst>
              </a:tr>
            </a:tbl>
          </a:graphicData>
        </a:graphic>
      </p:graphicFrame>
      <p:sp>
        <p:nvSpPr>
          <p:cNvPr id="3" name="Rectangle 1">
            <a:extLst>
              <a:ext uri="{FF2B5EF4-FFF2-40B4-BE49-F238E27FC236}">
                <a16:creationId xmlns:a16="http://schemas.microsoft.com/office/drawing/2014/main" id="{116B20AB-298D-4E87-A484-4F255EA68F60}"/>
              </a:ext>
            </a:extLst>
          </p:cNvPr>
          <p:cNvSpPr>
            <a:spLocks noChangeArrowheads="1"/>
          </p:cNvSpPr>
          <p:nvPr/>
        </p:nvSpPr>
        <p:spPr bwMode="auto">
          <a:xfrm>
            <a:off x="3079532" y="751344"/>
            <a:ext cx="677884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1"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DBMS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Project Name : SAKEC Mobile Service Centre</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Members:</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84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30977-ED36-450B-A8DC-A85FD85ADF32}"/>
              </a:ext>
            </a:extLst>
          </p:cNvPr>
          <p:cNvPicPr>
            <a:picLocks noChangeAspect="1"/>
          </p:cNvPicPr>
          <p:nvPr/>
        </p:nvPicPr>
        <p:blipFill rotWithShape="1">
          <a:blip r:embed="rId2">
            <a:extLst>
              <a:ext uri="{28A0092B-C50C-407E-A947-70E740481C1C}">
                <a14:useLocalDpi xmlns:a14="http://schemas.microsoft.com/office/drawing/2010/main" val="0"/>
              </a:ext>
            </a:extLst>
          </a:blip>
          <a:srcRect l="32935" t="15636" r="28043" b="31392"/>
          <a:stretch/>
        </p:blipFill>
        <p:spPr>
          <a:xfrm>
            <a:off x="1020417" y="1378226"/>
            <a:ext cx="9356036" cy="5353879"/>
          </a:xfrm>
          <a:prstGeom prst="rect">
            <a:avLst/>
          </a:prstGeom>
        </p:spPr>
      </p:pic>
      <p:sp>
        <p:nvSpPr>
          <p:cNvPr id="4" name="Rectangle 3">
            <a:extLst>
              <a:ext uri="{FF2B5EF4-FFF2-40B4-BE49-F238E27FC236}">
                <a16:creationId xmlns:a16="http://schemas.microsoft.com/office/drawing/2014/main" id="{EB5DB369-A780-429A-A2DD-1F5BB02C7C53}"/>
              </a:ext>
            </a:extLst>
          </p:cNvPr>
          <p:cNvSpPr/>
          <p:nvPr/>
        </p:nvSpPr>
        <p:spPr>
          <a:xfrm>
            <a:off x="1020417" y="271669"/>
            <a:ext cx="6732105" cy="1660134"/>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IN" sz="2800" i="1" u="sng" dirty="0">
                <a:latin typeface="Calibri" panose="020F0502020204030204" pitchFamily="34" charset="0"/>
                <a:ea typeface="Calibri" panose="020F0502020204030204" pitchFamily="34" charset="0"/>
                <a:cs typeface="Calibri" panose="020F0502020204030204" pitchFamily="34" charset="0"/>
              </a:rPr>
              <a:t>FORM DESIGN</a:t>
            </a:r>
          </a:p>
          <a:p>
            <a:pPr algn="ctr">
              <a:lnSpc>
                <a:spcPct val="107000"/>
              </a:lnSpc>
              <a:spcAft>
                <a:spcPts val="800"/>
              </a:spcAft>
            </a:pPr>
            <a:r>
              <a:rPr lang="en-IN" sz="2800" i="1" dirty="0">
                <a:latin typeface="Calibri" panose="020F0502020204030204" pitchFamily="34" charset="0"/>
                <a:cs typeface="Calibri" panose="020F0502020204030204" pitchFamily="34" charset="0"/>
              </a:rPr>
              <a:t>                               </a:t>
            </a:r>
            <a:r>
              <a:rPr lang="en-IN" sz="2800" i="1" u="sng" dirty="0"/>
              <a:t>LOGIN FORM</a:t>
            </a:r>
            <a:endParaRPr lang="en-IN" sz="2800" dirty="0"/>
          </a:p>
          <a:p>
            <a:pPr lvl="0">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 </a:t>
            </a:r>
            <a:endParaRPr lang="en-IN" sz="28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807847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C6597-4CF7-42A3-ACCF-0FCA57BC2B19}"/>
              </a:ext>
            </a:extLst>
          </p:cNvPr>
          <p:cNvPicPr>
            <a:picLocks noChangeAspect="1"/>
          </p:cNvPicPr>
          <p:nvPr/>
        </p:nvPicPr>
        <p:blipFill rotWithShape="1">
          <a:blip r:embed="rId2">
            <a:extLst>
              <a:ext uri="{28A0092B-C50C-407E-A947-70E740481C1C}">
                <a14:useLocalDpi xmlns:a14="http://schemas.microsoft.com/office/drawing/2010/main" val="0"/>
              </a:ext>
            </a:extLst>
          </a:blip>
          <a:srcRect l="8044" t="12929" r="63152" b="31005"/>
          <a:stretch/>
        </p:blipFill>
        <p:spPr>
          <a:xfrm>
            <a:off x="2782958" y="1139687"/>
            <a:ext cx="5645426" cy="5718313"/>
          </a:xfrm>
          <a:prstGeom prst="rect">
            <a:avLst/>
          </a:prstGeom>
        </p:spPr>
      </p:pic>
      <p:sp>
        <p:nvSpPr>
          <p:cNvPr id="4" name="Rectangle 3">
            <a:extLst>
              <a:ext uri="{FF2B5EF4-FFF2-40B4-BE49-F238E27FC236}">
                <a16:creationId xmlns:a16="http://schemas.microsoft.com/office/drawing/2014/main" id="{B17B1F60-0754-4F0E-A849-F3A37F748EB1}"/>
              </a:ext>
            </a:extLst>
          </p:cNvPr>
          <p:cNvSpPr/>
          <p:nvPr/>
        </p:nvSpPr>
        <p:spPr>
          <a:xfrm>
            <a:off x="4058484" y="701105"/>
            <a:ext cx="3094373" cy="438582"/>
          </a:xfrm>
          <a:prstGeom prst="rect">
            <a:avLst/>
          </a:prstGeom>
        </p:spPr>
        <p:txBody>
          <a:bodyPr wrap="none">
            <a:spAutoFit/>
          </a:bodyPr>
          <a:lstStyle/>
          <a:p>
            <a:pPr>
              <a:lnSpc>
                <a:spcPct val="107000"/>
              </a:lnSpc>
              <a:spcAft>
                <a:spcPts val="800"/>
              </a:spcAft>
            </a:pPr>
            <a:r>
              <a:rPr lang="en-IN" sz="2200" b="1" i="1" u="sng" dirty="0">
                <a:latin typeface="Calibri" panose="020F0502020204030204" pitchFamily="34" charset="0"/>
                <a:ea typeface="Calibri" panose="020F0502020204030204" pitchFamily="34" charset="0"/>
                <a:cs typeface="Shruti" panose="020B0502040204020203" pitchFamily="34" charset="0"/>
              </a:rPr>
              <a:t>NEW USER SIGNUP PAGE</a:t>
            </a:r>
            <a:endParaRPr lang="en-IN" sz="11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59592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0C3484-6ABA-4B67-9B0A-57E6E3C5F483}"/>
              </a:ext>
            </a:extLst>
          </p:cNvPr>
          <p:cNvPicPr>
            <a:picLocks noChangeAspect="1"/>
          </p:cNvPicPr>
          <p:nvPr/>
        </p:nvPicPr>
        <p:blipFill rotWithShape="1">
          <a:blip r:embed="rId2">
            <a:extLst>
              <a:ext uri="{28A0092B-C50C-407E-A947-70E740481C1C}">
                <a14:useLocalDpi xmlns:a14="http://schemas.microsoft.com/office/drawing/2010/main" val="0"/>
              </a:ext>
            </a:extLst>
          </a:blip>
          <a:srcRect l="8041" t="13119" r="60336" b="33341"/>
          <a:stretch/>
        </p:blipFill>
        <p:spPr>
          <a:xfrm>
            <a:off x="1311966" y="917713"/>
            <a:ext cx="8984974" cy="5022573"/>
          </a:xfrm>
          <a:prstGeom prst="rect">
            <a:avLst/>
          </a:prstGeom>
        </p:spPr>
      </p:pic>
      <p:sp>
        <p:nvSpPr>
          <p:cNvPr id="4" name="Rectangle 3">
            <a:extLst>
              <a:ext uri="{FF2B5EF4-FFF2-40B4-BE49-F238E27FC236}">
                <a16:creationId xmlns:a16="http://schemas.microsoft.com/office/drawing/2014/main" id="{CEE7AB23-76F4-4B1D-994E-0D11BCB15AFE}"/>
              </a:ext>
            </a:extLst>
          </p:cNvPr>
          <p:cNvSpPr/>
          <p:nvPr/>
        </p:nvSpPr>
        <p:spPr>
          <a:xfrm>
            <a:off x="4489381" y="178905"/>
            <a:ext cx="2630144" cy="532903"/>
          </a:xfrm>
          <a:prstGeom prst="rect">
            <a:avLst/>
          </a:prstGeom>
        </p:spPr>
        <p:txBody>
          <a:bodyPr wrap="none">
            <a:spAutoFit/>
          </a:bodyPr>
          <a:lstStyle/>
          <a:p>
            <a:pPr>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USER MAINPAGE</a:t>
            </a:r>
            <a:endParaRPr lang="en-IN" sz="28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642692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B0774-6A8C-4296-86CA-BB7EB77F4223}"/>
              </a:ext>
            </a:extLst>
          </p:cNvPr>
          <p:cNvPicPr>
            <a:picLocks noChangeAspect="1"/>
          </p:cNvPicPr>
          <p:nvPr/>
        </p:nvPicPr>
        <p:blipFill rotWithShape="1">
          <a:blip r:embed="rId2">
            <a:extLst>
              <a:ext uri="{28A0092B-C50C-407E-A947-70E740481C1C}">
                <a14:useLocalDpi xmlns:a14="http://schemas.microsoft.com/office/drawing/2010/main" val="0"/>
              </a:ext>
            </a:extLst>
          </a:blip>
          <a:srcRect l="5869" t="10222" r="33152" b="16312"/>
          <a:stretch/>
        </p:blipFill>
        <p:spPr>
          <a:xfrm>
            <a:off x="808382" y="1133062"/>
            <a:ext cx="10137913" cy="5724938"/>
          </a:xfrm>
          <a:prstGeom prst="rect">
            <a:avLst/>
          </a:prstGeom>
        </p:spPr>
      </p:pic>
      <p:sp>
        <p:nvSpPr>
          <p:cNvPr id="4" name="Rectangle 3">
            <a:extLst>
              <a:ext uri="{FF2B5EF4-FFF2-40B4-BE49-F238E27FC236}">
                <a16:creationId xmlns:a16="http://schemas.microsoft.com/office/drawing/2014/main" id="{48E13F9C-6304-4E53-AB54-2CA4900018E2}"/>
              </a:ext>
            </a:extLst>
          </p:cNvPr>
          <p:cNvSpPr/>
          <p:nvPr/>
        </p:nvSpPr>
        <p:spPr>
          <a:xfrm>
            <a:off x="4757530" y="493012"/>
            <a:ext cx="3074504" cy="532903"/>
          </a:xfrm>
          <a:prstGeom prst="rect">
            <a:avLst/>
          </a:prstGeom>
        </p:spPr>
        <p:txBody>
          <a:bodyPr wrap="square">
            <a:spAutoFit/>
          </a:bodyPr>
          <a:lstStyle/>
          <a:p>
            <a:pPr>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BILL RECEIPT</a:t>
            </a:r>
            <a:endParaRPr lang="en-IN" sz="28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05537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A60D3A-4F19-4ACA-8154-A183FE61FB4B}"/>
              </a:ext>
            </a:extLst>
          </p:cNvPr>
          <p:cNvPicPr>
            <a:picLocks noChangeAspect="1"/>
          </p:cNvPicPr>
          <p:nvPr/>
        </p:nvPicPr>
        <p:blipFill rotWithShape="1">
          <a:blip r:embed="rId2">
            <a:extLst>
              <a:ext uri="{28A0092B-C50C-407E-A947-70E740481C1C}">
                <a14:useLocalDpi xmlns:a14="http://schemas.microsoft.com/office/drawing/2010/main" val="0"/>
              </a:ext>
            </a:extLst>
          </a:blip>
          <a:srcRect l="19997" t="24310" r="47067" b="23490"/>
          <a:stretch/>
        </p:blipFill>
        <p:spPr>
          <a:xfrm>
            <a:off x="1921565" y="1510748"/>
            <a:ext cx="7818783" cy="5088835"/>
          </a:xfrm>
          <a:prstGeom prst="rect">
            <a:avLst/>
          </a:prstGeom>
        </p:spPr>
      </p:pic>
      <p:sp>
        <p:nvSpPr>
          <p:cNvPr id="6" name="Rectangle 5">
            <a:extLst>
              <a:ext uri="{FF2B5EF4-FFF2-40B4-BE49-F238E27FC236}">
                <a16:creationId xmlns:a16="http://schemas.microsoft.com/office/drawing/2014/main" id="{6247F52A-BB9D-4080-8156-CD6936DA9281}"/>
              </a:ext>
            </a:extLst>
          </p:cNvPr>
          <p:cNvSpPr/>
          <p:nvPr/>
        </p:nvSpPr>
        <p:spPr>
          <a:xfrm>
            <a:off x="4549626" y="924836"/>
            <a:ext cx="2298193" cy="532903"/>
          </a:xfrm>
          <a:prstGeom prst="rect">
            <a:avLst/>
          </a:prstGeom>
        </p:spPr>
        <p:txBody>
          <a:bodyPr wrap="none">
            <a:spAutoFit/>
          </a:bodyPr>
          <a:lstStyle/>
          <a:p>
            <a:pPr>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PRINT DETAILS</a:t>
            </a:r>
            <a:endParaRPr lang="en-IN" sz="28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80395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CCD4F-CBB4-44D6-A25D-67C6034A7905}"/>
              </a:ext>
            </a:extLst>
          </p:cNvPr>
          <p:cNvPicPr>
            <a:picLocks noChangeAspect="1"/>
          </p:cNvPicPr>
          <p:nvPr/>
        </p:nvPicPr>
        <p:blipFill rotWithShape="1">
          <a:blip r:embed="rId2">
            <a:extLst>
              <a:ext uri="{28A0092B-C50C-407E-A947-70E740481C1C}">
                <a14:useLocalDpi xmlns:a14="http://schemas.microsoft.com/office/drawing/2010/main" val="0"/>
              </a:ext>
            </a:extLst>
          </a:blip>
          <a:srcRect l="18369" t="28781" r="44891" b="16507"/>
          <a:stretch/>
        </p:blipFill>
        <p:spPr>
          <a:xfrm>
            <a:off x="2239616" y="1258956"/>
            <a:ext cx="6745357" cy="5314121"/>
          </a:xfrm>
          <a:prstGeom prst="rect">
            <a:avLst/>
          </a:prstGeom>
        </p:spPr>
      </p:pic>
      <p:sp>
        <p:nvSpPr>
          <p:cNvPr id="4" name="Rectangle 3">
            <a:extLst>
              <a:ext uri="{FF2B5EF4-FFF2-40B4-BE49-F238E27FC236}">
                <a16:creationId xmlns:a16="http://schemas.microsoft.com/office/drawing/2014/main" id="{11133CFB-0C2B-43FA-ABAA-19AB11F71725}"/>
              </a:ext>
            </a:extLst>
          </p:cNvPr>
          <p:cNvSpPr/>
          <p:nvPr/>
        </p:nvSpPr>
        <p:spPr>
          <a:xfrm>
            <a:off x="3455712" y="1258956"/>
            <a:ext cx="3866315" cy="532903"/>
          </a:xfrm>
          <a:prstGeom prst="rect">
            <a:avLst/>
          </a:prstGeom>
        </p:spPr>
        <p:txBody>
          <a:bodyPr wrap="none">
            <a:spAutoFit/>
          </a:bodyPr>
          <a:lstStyle/>
          <a:p>
            <a:pPr>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RECIEPT AFTER PRINTING</a:t>
            </a:r>
            <a:endParaRPr lang="en-IN" sz="28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52911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0B6CD-2CD9-4499-9D2D-FA42C40DA2AA}"/>
              </a:ext>
            </a:extLst>
          </p:cNvPr>
          <p:cNvPicPr>
            <a:picLocks noChangeAspect="1"/>
          </p:cNvPicPr>
          <p:nvPr/>
        </p:nvPicPr>
        <p:blipFill rotWithShape="1">
          <a:blip r:embed="rId2">
            <a:extLst>
              <a:ext uri="{28A0092B-C50C-407E-A947-70E740481C1C}">
                <a14:useLocalDpi xmlns:a14="http://schemas.microsoft.com/office/drawing/2010/main" val="0"/>
              </a:ext>
            </a:extLst>
          </a:blip>
          <a:srcRect b="4519"/>
          <a:stretch/>
        </p:blipFill>
        <p:spPr>
          <a:xfrm>
            <a:off x="0" y="438994"/>
            <a:ext cx="12192000" cy="6544901"/>
          </a:xfrm>
          <a:prstGeom prst="rect">
            <a:avLst/>
          </a:prstGeom>
        </p:spPr>
      </p:pic>
      <p:sp>
        <p:nvSpPr>
          <p:cNvPr id="4" name="Rectangle 3">
            <a:extLst>
              <a:ext uri="{FF2B5EF4-FFF2-40B4-BE49-F238E27FC236}">
                <a16:creationId xmlns:a16="http://schemas.microsoft.com/office/drawing/2014/main" id="{707992BF-79F1-4F5A-A508-700F92CA2160}"/>
              </a:ext>
            </a:extLst>
          </p:cNvPr>
          <p:cNvSpPr/>
          <p:nvPr/>
        </p:nvSpPr>
        <p:spPr>
          <a:xfrm>
            <a:off x="4069249" y="-93909"/>
            <a:ext cx="4677186" cy="532903"/>
          </a:xfrm>
          <a:prstGeom prst="rect">
            <a:avLst/>
          </a:prstGeom>
        </p:spPr>
        <p:txBody>
          <a:bodyPr wrap="square">
            <a:spAutoFit/>
          </a:bodyPr>
          <a:lstStyle/>
          <a:p>
            <a:pPr>
              <a:lnSpc>
                <a:spcPct val="107000"/>
              </a:lnSpc>
              <a:spcAft>
                <a:spcPts val="800"/>
              </a:spcAft>
            </a:pPr>
            <a:r>
              <a:rPr lang="en-IN" sz="2800" i="1" u="sng" dirty="0">
                <a:latin typeface="Calibri" panose="020F0502020204030204" pitchFamily="34" charset="0"/>
                <a:ea typeface="Calibri" panose="020F0502020204030204" pitchFamily="34" charset="0"/>
                <a:cs typeface="Calibri" panose="020F0502020204030204" pitchFamily="34" charset="0"/>
              </a:rPr>
              <a:t>DATABASE IMPLEMENTATION</a:t>
            </a:r>
            <a:r>
              <a:rPr lang="en-IN" i="1" u="sng" dirty="0">
                <a:latin typeface="Calibri" panose="020F0502020204030204" pitchFamily="34" charset="0"/>
                <a:ea typeface="Calibri" panose="020F0502020204030204" pitchFamily="34" charset="0"/>
                <a:cs typeface="Calibri" panose="020F0502020204030204" pitchFamily="34" charset="0"/>
              </a:rPr>
              <a:t> </a:t>
            </a:r>
            <a:endParaRPr lang="en-IN" sz="10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55162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FC4F-BF49-481E-A14D-22794CB52351}"/>
              </a:ext>
            </a:extLst>
          </p:cNvPr>
          <p:cNvSpPr>
            <a:spLocks noGrp="1"/>
          </p:cNvSpPr>
          <p:nvPr>
            <p:ph type="title"/>
          </p:nvPr>
        </p:nvSpPr>
        <p:spPr>
          <a:xfrm>
            <a:off x="838200" y="917713"/>
            <a:ext cx="10515600" cy="5022574"/>
          </a:xfrm>
        </p:spPr>
        <p:txBody>
          <a:bodyPr>
            <a:noAutofit/>
          </a:bodyPr>
          <a:lstStyle/>
          <a:p>
            <a:r>
              <a:rPr lang="en-IN" sz="1800" dirty="0"/>
              <a:t>import java.sql.*;</a:t>
            </a:r>
            <a:br>
              <a:rPr lang="en-IN" sz="1800" dirty="0"/>
            </a:br>
            <a:r>
              <a:rPr lang="en-IN" sz="1800" dirty="0"/>
              <a:t>import javax.swing.*;</a:t>
            </a:r>
            <a:br>
              <a:rPr lang="en-IN" sz="1800" dirty="0"/>
            </a:br>
            <a:r>
              <a:rPr lang="en-IN" sz="1800" dirty="0"/>
              <a:t>public class sqliteConnection {</a:t>
            </a:r>
            <a:br>
              <a:rPr lang="en-IN" sz="1800" dirty="0"/>
            </a:br>
            <a:r>
              <a:rPr lang="en-IN" sz="1800" dirty="0"/>
              <a:t>	Connection conn=null;</a:t>
            </a:r>
            <a:br>
              <a:rPr lang="en-IN" sz="1800" dirty="0"/>
            </a:br>
            <a:r>
              <a:rPr lang="en-IN" sz="1800" dirty="0"/>
              <a:t>	public static Connection dbConnector() </a:t>
            </a:r>
            <a:br>
              <a:rPr lang="en-IN" sz="1800" dirty="0"/>
            </a:br>
            <a:r>
              <a:rPr lang="en-IN" sz="1800" dirty="0"/>
              <a:t>	{</a:t>
            </a:r>
            <a:br>
              <a:rPr lang="en-IN" sz="1800" dirty="0"/>
            </a:br>
            <a:r>
              <a:rPr lang="en-IN" sz="1800" dirty="0"/>
              <a:t>		try {</a:t>
            </a:r>
            <a:br>
              <a:rPr lang="en-IN" sz="1800" dirty="0"/>
            </a:br>
            <a:r>
              <a:rPr lang="en-IN" sz="1800" dirty="0"/>
              <a:t>			Class.forName("org.sqlite.JDBC");</a:t>
            </a:r>
            <a:br>
              <a:rPr lang="en-IN" sz="1800" dirty="0"/>
            </a:br>
            <a:r>
              <a:rPr lang="en-IN" sz="1800" dirty="0"/>
              <a:t>			Connection conn=DriverManager.getConnection("jdbc:sqlite:C:\\Users\\Dell\\eclipse-workspace\\UserData.sqlite");</a:t>
            </a:r>
            <a:br>
              <a:rPr lang="en-IN" sz="1800" dirty="0"/>
            </a:br>
            <a:r>
              <a:rPr lang="en-IN" sz="1800" dirty="0"/>
              <a:t>			JOptionPane.showMessageDialog(null,"Connection successful");</a:t>
            </a:r>
            <a:br>
              <a:rPr lang="en-IN" sz="1800" dirty="0"/>
            </a:br>
            <a:r>
              <a:rPr lang="en-IN" sz="1800" dirty="0"/>
              <a:t>			return conn;</a:t>
            </a:r>
            <a:br>
              <a:rPr lang="en-IN" sz="1800" dirty="0"/>
            </a:br>
            <a:r>
              <a:rPr lang="en-IN" sz="1800" dirty="0"/>
              <a:t>		}</a:t>
            </a:r>
            <a:br>
              <a:rPr lang="en-IN" sz="1800" dirty="0"/>
            </a:br>
            <a:r>
              <a:rPr lang="en-IN" sz="1800" dirty="0"/>
              <a:t>		catch(Exception e)</a:t>
            </a:r>
            <a:br>
              <a:rPr lang="en-IN" sz="1800" dirty="0"/>
            </a:br>
            <a:r>
              <a:rPr lang="en-IN" sz="1800" dirty="0"/>
              <a:t>		{</a:t>
            </a:r>
            <a:br>
              <a:rPr lang="en-IN" sz="1800" dirty="0"/>
            </a:br>
            <a:r>
              <a:rPr lang="en-IN" sz="1800" dirty="0"/>
              <a:t>			JOptionPane.showMessageDialog(null,e);</a:t>
            </a:r>
            <a:br>
              <a:rPr lang="en-IN" sz="1800" dirty="0"/>
            </a:br>
            <a:r>
              <a:rPr lang="en-IN" sz="1800" dirty="0"/>
              <a:t>			return null;</a:t>
            </a:r>
            <a:br>
              <a:rPr lang="en-IN" sz="1800" dirty="0"/>
            </a:br>
            <a:r>
              <a:rPr lang="en-IN" sz="1800" dirty="0"/>
              <a:t>		}</a:t>
            </a:r>
            <a:br>
              <a:rPr lang="en-IN" sz="1800" dirty="0"/>
            </a:br>
            <a:r>
              <a:rPr lang="en-IN" sz="1800" dirty="0"/>
              <a:t>	}</a:t>
            </a:r>
            <a:br>
              <a:rPr lang="en-IN" sz="1800" dirty="0"/>
            </a:br>
            <a:r>
              <a:rPr lang="en-IN" sz="1800" dirty="0"/>
              <a:t>}</a:t>
            </a:r>
            <a:br>
              <a:rPr lang="en-IN" sz="1800" dirty="0"/>
            </a:br>
            <a:endParaRPr lang="en-IN" sz="1800" dirty="0"/>
          </a:p>
        </p:txBody>
      </p:sp>
      <p:sp>
        <p:nvSpPr>
          <p:cNvPr id="3" name="Rectangle 2">
            <a:extLst>
              <a:ext uri="{FF2B5EF4-FFF2-40B4-BE49-F238E27FC236}">
                <a16:creationId xmlns:a16="http://schemas.microsoft.com/office/drawing/2014/main" id="{1FFE2E0E-5BC0-479E-B277-016B3C5FD4A0}"/>
              </a:ext>
            </a:extLst>
          </p:cNvPr>
          <p:cNvSpPr/>
          <p:nvPr/>
        </p:nvSpPr>
        <p:spPr>
          <a:xfrm>
            <a:off x="3933572" y="333988"/>
            <a:ext cx="4918880" cy="470000"/>
          </a:xfrm>
          <a:prstGeom prst="rect">
            <a:avLst/>
          </a:prstGeom>
        </p:spPr>
        <p:txBody>
          <a:bodyPr wrap="square">
            <a:spAutoFit/>
          </a:bodyPr>
          <a:lstStyle/>
          <a:p>
            <a:pPr>
              <a:lnSpc>
                <a:spcPct val="107000"/>
              </a:lnSpc>
              <a:spcAft>
                <a:spcPts val="800"/>
              </a:spcAft>
            </a:pPr>
            <a:r>
              <a:rPr lang="en-IN" sz="2400" b="1" i="1" u="sng" dirty="0">
                <a:latin typeface="Calibri" panose="020F0502020204030204" pitchFamily="34" charset="0"/>
                <a:ea typeface="Calibri" panose="020F0502020204030204" pitchFamily="34" charset="0"/>
                <a:cs typeface="Shruti" panose="020B0502040204020203" pitchFamily="34" charset="0"/>
              </a:rPr>
              <a:t>DATABASE CONNECTIVITY (SQLITE)</a:t>
            </a:r>
            <a:endParaRPr lang="en-IN" sz="2400"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76785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9227FA-78AB-4849-B2B2-79FD5A72BE37}"/>
              </a:ext>
            </a:extLst>
          </p:cNvPr>
          <p:cNvSpPr/>
          <p:nvPr/>
        </p:nvSpPr>
        <p:spPr>
          <a:xfrm>
            <a:off x="2515738" y="658434"/>
            <a:ext cx="6096000" cy="5618076"/>
          </a:xfrm>
          <a:prstGeom prst="rect">
            <a:avLst/>
          </a:prstGeom>
        </p:spPr>
        <p:txBody>
          <a:bodyPr>
            <a:spAutoFit/>
          </a:bodyPr>
          <a:lstStyle/>
          <a:p>
            <a:pPr algn="ctr">
              <a:lnSpc>
                <a:spcPct val="125000"/>
              </a:lnSpc>
              <a:spcAft>
                <a:spcPts val="800"/>
              </a:spcAft>
            </a:pPr>
            <a:r>
              <a:rPr lang="en-IN" sz="3200" b="1" i="1" u="sng" dirty="0">
                <a:latin typeface="Calibri" panose="020F0502020204030204" pitchFamily="34" charset="0"/>
                <a:ea typeface="Times New Roman" panose="02020603050405020304" pitchFamily="18" charset="0"/>
                <a:cs typeface="Calibri" panose="020F0502020204030204" pitchFamily="34" charset="0"/>
              </a:rPr>
              <a:t>SAKEC MOBILE SERVICE CENTRE</a:t>
            </a:r>
            <a:endParaRPr lang="en-IN" sz="3200" dirty="0">
              <a:latin typeface="Calibri" panose="020F0502020204030204" pitchFamily="34" charset="0"/>
              <a:ea typeface="Times New Roman" panose="02020603050405020304" pitchFamily="18" charset="0"/>
              <a:cs typeface="Shruti" panose="020B0502040204020203" pitchFamily="34" charset="0"/>
            </a:endParaRPr>
          </a:p>
          <a:p>
            <a:pPr marL="342900" lvl="0" indent="-342900">
              <a:lnSpc>
                <a:spcPct val="125000"/>
              </a:lnSpc>
              <a:spcAft>
                <a:spcPts val="0"/>
              </a:spcAft>
              <a:buFont typeface="Wingdings" panose="05000000000000000000" pitchFamily="2" charset="2"/>
              <a:buChar char=""/>
            </a:pPr>
            <a:r>
              <a:rPr lang="en-IN" sz="2800" i="1" u="sng" dirty="0">
                <a:latin typeface="Calibri" panose="020F0502020204030204" pitchFamily="34" charset="0"/>
                <a:ea typeface="Times New Roman" panose="02020603050405020304" pitchFamily="18" charset="0"/>
                <a:cs typeface="Calibri" panose="020F0502020204030204" pitchFamily="34" charset="0"/>
              </a:rPr>
              <a:t>PROBLEM STATEMENT:</a:t>
            </a:r>
            <a:endParaRPr lang="en-IN" sz="2800" i="1" u="sng" dirty="0">
              <a:latin typeface="Calibri" panose="020F0502020204030204" pitchFamily="34" charset="0"/>
              <a:ea typeface="Times New Roman" panose="02020603050405020304" pitchFamily="18" charset="0"/>
              <a:cs typeface="Shruti" panose="020B0502040204020203" pitchFamily="34" charset="0"/>
            </a:endParaRPr>
          </a:p>
          <a:p>
            <a:pPr marL="914400">
              <a:lnSpc>
                <a:spcPct val="125000"/>
              </a:lnSpc>
              <a:spcAft>
                <a:spcPts val="800"/>
              </a:spcAft>
            </a:pPr>
            <a:r>
              <a:rPr lang="en-IN" sz="2800" dirty="0">
                <a:latin typeface="Calibri" panose="020F0502020204030204" pitchFamily="34" charset="0"/>
                <a:ea typeface="Times New Roman" panose="02020603050405020304" pitchFamily="18" charset="0"/>
                <a:cs typeface="Calibri" panose="020F0502020204030204" pitchFamily="34" charset="0"/>
              </a:rPr>
              <a:t>Construct the user interface and database management system for mobile service centre .If user have technical issues in mobile, in that case user can  easily resolve problems, by  login into own account or new user can signup into the new account.</a:t>
            </a:r>
            <a:endParaRPr lang="en-IN" sz="2800" dirty="0">
              <a:latin typeface="Calibri" panose="020F0502020204030204" pitchFamily="34" charset="0"/>
              <a:ea typeface="Times New Roman" panose="02020603050405020304" pitchFamily="18" charset="0"/>
              <a:cs typeface="Shruti" panose="020B0502040204020203" pitchFamily="34" charset="0"/>
            </a:endParaRPr>
          </a:p>
        </p:txBody>
      </p:sp>
    </p:spTree>
    <p:extLst>
      <p:ext uri="{BB962C8B-B14F-4D97-AF65-F5344CB8AC3E}">
        <p14:creationId xmlns:p14="http://schemas.microsoft.com/office/powerpoint/2010/main" val="332331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EF5FAE-8B45-416A-A8C0-333825E89340}"/>
              </a:ext>
            </a:extLst>
          </p:cNvPr>
          <p:cNvSpPr txBox="1"/>
          <p:nvPr/>
        </p:nvSpPr>
        <p:spPr>
          <a:xfrm>
            <a:off x="1378226" y="990599"/>
            <a:ext cx="8971721" cy="1600823"/>
          </a:xfrm>
          <a:prstGeom prst="rect">
            <a:avLst/>
          </a:prstGeom>
          <a:noFill/>
        </p:spPr>
        <p:txBody>
          <a:bodyPr wrap="square" rtlCol="0">
            <a:spAutoFit/>
          </a:bodyPr>
          <a:lstStyle/>
          <a:p>
            <a:pPr marL="342900" lvl="0" indent="-342900">
              <a:lnSpc>
                <a:spcPct val="107000"/>
              </a:lnSpc>
              <a:spcAft>
                <a:spcPts val="800"/>
              </a:spcAft>
              <a:buFont typeface="Wingdings" panose="05000000000000000000" pitchFamily="2" charset="2"/>
              <a:buChar char=""/>
            </a:pPr>
            <a:r>
              <a:rPr lang="en-IN" sz="4800" dirty="0"/>
              <a:t>  </a:t>
            </a:r>
            <a:r>
              <a:rPr lang="en-IN" sz="3200" i="1" u="sng" dirty="0">
                <a:latin typeface="Calibri" panose="020F0502020204030204" pitchFamily="34" charset="0"/>
                <a:ea typeface="Calibri" panose="020F0502020204030204" pitchFamily="34" charset="0"/>
                <a:cs typeface="Calibri" panose="020F0502020204030204" pitchFamily="34" charset="0"/>
              </a:rPr>
              <a:t>ER DIAGRAM</a:t>
            </a:r>
            <a:endParaRPr lang="en-IN" sz="3200" dirty="0">
              <a:latin typeface="Calibri" panose="020F0502020204030204" pitchFamily="34" charset="0"/>
              <a:ea typeface="Calibri" panose="020F0502020204030204" pitchFamily="34" charset="0"/>
              <a:cs typeface="Shruti" panose="020B0502040204020203" pitchFamily="34" charset="0"/>
            </a:endParaRPr>
          </a:p>
          <a:p>
            <a:r>
              <a:rPr lang="en-IN" sz="4000" b="1" dirty="0"/>
              <a:t>STEP 1 :  Identify all  entities </a:t>
            </a:r>
          </a:p>
        </p:txBody>
      </p:sp>
      <p:sp>
        <p:nvSpPr>
          <p:cNvPr id="5" name="TextBox 4">
            <a:extLst>
              <a:ext uri="{FF2B5EF4-FFF2-40B4-BE49-F238E27FC236}">
                <a16:creationId xmlns:a16="http://schemas.microsoft.com/office/drawing/2014/main" id="{60CA9547-A22A-4490-B132-7E86C9B824B8}"/>
              </a:ext>
            </a:extLst>
          </p:cNvPr>
          <p:cNvSpPr txBox="1"/>
          <p:nvPr/>
        </p:nvSpPr>
        <p:spPr>
          <a:xfrm>
            <a:off x="1378226" y="2951734"/>
            <a:ext cx="7606746" cy="2185214"/>
          </a:xfrm>
          <a:prstGeom prst="rect">
            <a:avLst/>
          </a:prstGeom>
          <a:noFill/>
        </p:spPr>
        <p:txBody>
          <a:bodyPr wrap="square" rtlCol="0">
            <a:spAutoFit/>
          </a:bodyPr>
          <a:lstStyle/>
          <a:p>
            <a:r>
              <a:rPr lang="en-IN" sz="3200" dirty="0"/>
              <a:t>Mobile  Service  Centre</a:t>
            </a:r>
          </a:p>
          <a:p>
            <a:pPr marL="285750" indent="-285750">
              <a:buFont typeface="Arial" panose="020B0604020202020204" pitchFamily="34" charset="0"/>
              <a:buChar char="•"/>
            </a:pPr>
            <a:r>
              <a:rPr lang="en-IN" sz="3200" dirty="0"/>
              <a:t> customer</a:t>
            </a:r>
          </a:p>
          <a:p>
            <a:pPr marL="285750" indent="-285750">
              <a:buFont typeface="Arial" panose="020B0604020202020204" pitchFamily="34" charset="0"/>
              <a:buChar char="•"/>
            </a:pPr>
            <a:r>
              <a:rPr lang="en-IN" sz="3200" dirty="0"/>
              <a:t>Mobile</a:t>
            </a:r>
          </a:p>
          <a:p>
            <a:pPr marL="285750" indent="-285750">
              <a:buFont typeface="Arial" panose="020B0604020202020204" pitchFamily="34" charset="0"/>
              <a:buChar char="•"/>
            </a:pPr>
            <a:endParaRPr lang="en-IN" sz="4000" dirty="0"/>
          </a:p>
        </p:txBody>
      </p:sp>
    </p:spTree>
    <p:extLst>
      <p:ext uri="{BB962C8B-B14F-4D97-AF65-F5344CB8AC3E}">
        <p14:creationId xmlns:p14="http://schemas.microsoft.com/office/powerpoint/2010/main" val="456066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08295" y="1284457"/>
            <a:ext cx="3137095"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p:nvSpPr>
        <p:spPr>
          <a:xfrm>
            <a:off x="4445391" y="1284067"/>
            <a:ext cx="3137095" cy="928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7582485" y="1284262"/>
            <a:ext cx="3137095" cy="9282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1" name="TextBox 10"/>
          <p:cNvSpPr txBox="1"/>
          <p:nvPr/>
        </p:nvSpPr>
        <p:spPr>
          <a:xfrm>
            <a:off x="1659988" y="1328614"/>
            <a:ext cx="2293032" cy="646331"/>
          </a:xfrm>
          <a:prstGeom prst="rect">
            <a:avLst/>
          </a:prstGeom>
          <a:noFill/>
          <a:ln>
            <a:solidFill>
              <a:schemeClr val="bg1"/>
            </a:solidFill>
          </a:ln>
        </p:spPr>
        <p:txBody>
          <a:bodyPr wrap="square" rtlCol="0">
            <a:spAutoFit/>
          </a:bodyPr>
          <a:lstStyle/>
          <a:p>
            <a:r>
              <a:rPr lang="en-GB" sz="3600" dirty="0"/>
              <a:t>msc_name</a:t>
            </a:r>
          </a:p>
        </p:txBody>
      </p:sp>
      <p:sp>
        <p:nvSpPr>
          <p:cNvPr id="12" name="TextBox 11"/>
          <p:cNvSpPr txBox="1"/>
          <p:nvPr/>
        </p:nvSpPr>
        <p:spPr>
          <a:xfrm>
            <a:off x="4881489" y="1312594"/>
            <a:ext cx="2264898" cy="646331"/>
          </a:xfrm>
          <a:prstGeom prst="rect">
            <a:avLst/>
          </a:prstGeom>
          <a:noFill/>
          <a:ln>
            <a:solidFill>
              <a:schemeClr val="bg1"/>
            </a:solidFill>
          </a:ln>
        </p:spPr>
        <p:txBody>
          <a:bodyPr wrap="square" rtlCol="0">
            <a:spAutoFit/>
          </a:bodyPr>
          <a:lstStyle/>
          <a:p>
            <a:r>
              <a:rPr lang="en-GB" sz="3600" dirty="0"/>
              <a:t>    msc_Id</a:t>
            </a:r>
          </a:p>
        </p:txBody>
      </p:sp>
      <p:sp>
        <p:nvSpPr>
          <p:cNvPr id="13" name="TextBox 12"/>
          <p:cNvSpPr txBox="1"/>
          <p:nvPr/>
        </p:nvSpPr>
        <p:spPr>
          <a:xfrm>
            <a:off x="7786467" y="1312594"/>
            <a:ext cx="2729132" cy="646331"/>
          </a:xfrm>
          <a:prstGeom prst="rect">
            <a:avLst/>
          </a:prstGeom>
          <a:noFill/>
          <a:ln>
            <a:solidFill>
              <a:schemeClr val="bg1"/>
            </a:solidFill>
          </a:ln>
        </p:spPr>
        <p:txBody>
          <a:bodyPr wrap="square" rtlCol="0">
            <a:spAutoFit/>
          </a:bodyPr>
          <a:lstStyle/>
          <a:p>
            <a:r>
              <a:rPr lang="en-GB" sz="3600" dirty="0"/>
              <a:t>msc_Address</a:t>
            </a:r>
          </a:p>
        </p:txBody>
      </p:sp>
      <p:cxnSp>
        <p:nvCxnSpPr>
          <p:cNvPr id="16" name="Straight Connector 15"/>
          <p:cNvCxnSpPr/>
          <p:nvPr/>
        </p:nvCxnSpPr>
        <p:spPr>
          <a:xfrm>
            <a:off x="5261317" y="1958925"/>
            <a:ext cx="168812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308295" y="4878557"/>
            <a:ext cx="3137095"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4445391" y="4878167"/>
            <a:ext cx="3137095" cy="928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p:cNvSpPr txBox="1"/>
          <p:nvPr/>
        </p:nvSpPr>
        <p:spPr>
          <a:xfrm>
            <a:off x="1659988" y="4910008"/>
            <a:ext cx="2293032" cy="646331"/>
          </a:xfrm>
          <a:prstGeom prst="rect">
            <a:avLst/>
          </a:prstGeom>
          <a:noFill/>
        </p:spPr>
        <p:txBody>
          <a:bodyPr wrap="square" rtlCol="0">
            <a:spAutoFit/>
          </a:bodyPr>
          <a:lstStyle/>
          <a:p>
            <a:r>
              <a:rPr lang="en-GB" sz="3600" dirty="0"/>
              <a:t>mobile_no</a:t>
            </a:r>
          </a:p>
        </p:txBody>
      </p:sp>
      <p:sp>
        <p:nvSpPr>
          <p:cNvPr id="23" name="TextBox 22"/>
          <p:cNvSpPr txBox="1"/>
          <p:nvPr/>
        </p:nvSpPr>
        <p:spPr>
          <a:xfrm>
            <a:off x="4695678" y="4910008"/>
            <a:ext cx="2819400" cy="646331"/>
          </a:xfrm>
          <a:prstGeom prst="rect">
            <a:avLst/>
          </a:prstGeom>
          <a:noFill/>
        </p:spPr>
        <p:txBody>
          <a:bodyPr wrap="square" rtlCol="0">
            <a:spAutoFit/>
          </a:bodyPr>
          <a:lstStyle/>
          <a:p>
            <a:r>
              <a:rPr lang="en-GB" sz="3600" dirty="0"/>
              <a:t>mobiledevice</a:t>
            </a:r>
          </a:p>
        </p:txBody>
      </p:sp>
      <p:cxnSp>
        <p:nvCxnSpPr>
          <p:cNvPr id="25" name="Straight Connector 24"/>
          <p:cNvCxnSpPr/>
          <p:nvPr/>
        </p:nvCxnSpPr>
        <p:spPr>
          <a:xfrm>
            <a:off x="1748789" y="5545403"/>
            <a:ext cx="1943100" cy="762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308295" y="3081310"/>
            <a:ext cx="3137095"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p:cNvSpPr/>
          <p:nvPr/>
        </p:nvSpPr>
        <p:spPr>
          <a:xfrm>
            <a:off x="4445391" y="3080920"/>
            <a:ext cx="3137095" cy="9284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p:cNvSpPr/>
          <p:nvPr/>
        </p:nvSpPr>
        <p:spPr>
          <a:xfrm>
            <a:off x="7582485" y="3081115"/>
            <a:ext cx="3137095" cy="9282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p:cNvSpPr txBox="1"/>
          <p:nvPr/>
        </p:nvSpPr>
        <p:spPr>
          <a:xfrm>
            <a:off x="1730325" y="3138070"/>
            <a:ext cx="2329473" cy="646331"/>
          </a:xfrm>
          <a:prstGeom prst="rect">
            <a:avLst/>
          </a:prstGeom>
          <a:noFill/>
        </p:spPr>
        <p:txBody>
          <a:bodyPr wrap="square" rtlCol="0">
            <a:spAutoFit/>
          </a:bodyPr>
          <a:lstStyle/>
          <a:p>
            <a:r>
              <a:rPr lang="en-GB" sz="3600" dirty="0"/>
              <a:t>username</a:t>
            </a:r>
          </a:p>
        </p:txBody>
      </p:sp>
      <p:sp>
        <p:nvSpPr>
          <p:cNvPr id="30" name="TextBox 29"/>
          <p:cNvSpPr txBox="1"/>
          <p:nvPr/>
        </p:nvSpPr>
        <p:spPr>
          <a:xfrm>
            <a:off x="4881489" y="3138070"/>
            <a:ext cx="2264898" cy="646331"/>
          </a:xfrm>
          <a:prstGeom prst="rect">
            <a:avLst/>
          </a:prstGeom>
          <a:noFill/>
        </p:spPr>
        <p:txBody>
          <a:bodyPr wrap="square" rtlCol="0">
            <a:spAutoFit/>
          </a:bodyPr>
          <a:lstStyle/>
          <a:p>
            <a:r>
              <a:rPr lang="en-GB" sz="3600" dirty="0"/>
              <a:t> password</a:t>
            </a:r>
          </a:p>
        </p:txBody>
      </p:sp>
      <p:sp>
        <p:nvSpPr>
          <p:cNvPr id="31" name="TextBox 30"/>
          <p:cNvSpPr txBox="1"/>
          <p:nvPr/>
        </p:nvSpPr>
        <p:spPr>
          <a:xfrm>
            <a:off x="7968076" y="3221988"/>
            <a:ext cx="797365" cy="646331"/>
          </a:xfrm>
          <a:prstGeom prst="rect">
            <a:avLst/>
          </a:prstGeom>
          <a:noFill/>
        </p:spPr>
        <p:txBody>
          <a:bodyPr wrap="square" rtlCol="0">
            <a:spAutoFit/>
          </a:bodyPr>
          <a:lstStyle/>
          <a:p>
            <a:r>
              <a:rPr lang="en-GB" sz="3600" dirty="0"/>
              <a:t>F.N</a:t>
            </a:r>
          </a:p>
        </p:txBody>
      </p:sp>
      <p:cxnSp>
        <p:nvCxnSpPr>
          <p:cNvPr id="32" name="Straight Connector 31"/>
          <p:cNvCxnSpPr/>
          <p:nvPr/>
        </p:nvCxnSpPr>
        <p:spPr>
          <a:xfrm flipV="1">
            <a:off x="1748789" y="3720361"/>
            <a:ext cx="1943100" cy="45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0"/>
            <a:endCxn id="28" idx="2"/>
          </p:cNvCxnSpPr>
          <p:nvPr/>
        </p:nvCxnSpPr>
        <p:spPr>
          <a:xfrm>
            <a:off x="9151033" y="3081115"/>
            <a:ext cx="0" cy="928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90954" y="3221988"/>
            <a:ext cx="888706" cy="646331"/>
          </a:xfrm>
          <a:prstGeom prst="rect">
            <a:avLst/>
          </a:prstGeom>
          <a:noFill/>
        </p:spPr>
        <p:txBody>
          <a:bodyPr wrap="square" rtlCol="0">
            <a:spAutoFit/>
          </a:bodyPr>
          <a:lstStyle/>
          <a:p>
            <a:r>
              <a:rPr lang="en-GB" sz="3600" dirty="0"/>
              <a:t>L.N</a:t>
            </a:r>
          </a:p>
        </p:txBody>
      </p:sp>
      <p:sp>
        <p:nvSpPr>
          <p:cNvPr id="2" name="TextBox 1">
            <a:extLst>
              <a:ext uri="{FF2B5EF4-FFF2-40B4-BE49-F238E27FC236}">
                <a16:creationId xmlns:a16="http://schemas.microsoft.com/office/drawing/2014/main" id="{6EA1FF43-2042-44C9-BD14-CDAEB1121F41}"/>
              </a:ext>
            </a:extLst>
          </p:cNvPr>
          <p:cNvSpPr txBox="1"/>
          <p:nvPr/>
        </p:nvSpPr>
        <p:spPr>
          <a:xfrm>
            <a:off x="1308294" y="437322"/>
            <a:ext cx="8630835" cy="707886"/>
          </a:xfrm>
          <a:prstGeom prst="rect">
            <a:avLst/>
          </a:prstGeom>
          <a:noFill/>
        </p:spPr>
        <p:txBody>
          <a:bodyPr wrap="square" rtlCol="0">
            <a:spAutoFit/>
          </a:bodyPr>
          <a:lstStyle/>
          <a:p>
            <a:r>
              <a:rPr lang="en-IN" sz="4000" b="1" dirty="0"/>
              <a:t>STEP  2 :  Identify   all   attributes</a:t>
            </a:r>
          </a:p>
        </p:txBody>
      </p:sp>
    </p:spTree>
    <p:extLst>
      <p:ext uri="{BB962C8B-B14F-4D97-AF65-F5344CB8AC3E}">
        <p14:creationId xmlns:p14="http://schemas.microsoft.com/office/powerpoint/2010/main" val="1909874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587500" y="2677886"/>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1830866" y="2948703"/>
            <a:ext cx="1980858" cy="461665"/>
          </a:xfrm>
          <a:prstGeom prst="rect">
            <a:avLst/>
          </a:prstGeom>
          <a:noFill/>
        </p:spPr>
        <p:txBody>
          <a:bodyPr wrap="square" rtlCol="0">
            <a:spAutoFit/>
          </a:bodyPr>
          <a:lstStyle/>
          <a:p>
            <a:pPr algn="ctr"/>
            <a:r>
              <a:rPr lang="en-GB" sz="2400" dirty="0"/>
              <a:t>msc_Address</a:t>
            </a:r>
          </a:p>
        </p:txBody>
      </p:sp>
      <p:sp>
        <p:nvSpPr>
          <p:cNvPr id="7" name="Rectangle 6"/>
          <p:cNvSpPr/>
          <p:nvPr/>
        </p:nvSpPr>
        <p:spPr>
          <a:xfrm>
            <a:off x="4916372" y="2836378"/>
            <a:ext cx="1333500" cy="6863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5243125" y="2948703"/>
            <a:ext cx="679994" cy="461665"/>
          </a:xfrm>
          <a:prstGeom prst="rect">
            <a:avLst/>
          </a:prstGeom>
          <a:noFill/>
        </p:spPr>
        <p:txBody>
          <a:bodyPr wrap="none" rtlCol="0">
            <a:spAutoFit/>
          </a:bodyPr>
          <a:lstStyle/>
          <a:p>
            <a:pPr algn="ctr"/>
            <a:r>
              <a:rPr lang="en-GB" sz="2400" dirty="0"/>
              <a:t>msc</a:t>
            </a:r>
          </a:p>
        </p:txBody>
      </p:sp>
      <p:sp>
        <p:nvSpPr>
          <p:cNvPr id="11" name="Oval 10"/>
          <p:cNvSpPr/>
          <p:nvPr/>
        </p:nvSpPr>
        <p:spPr>
          <a:xfrm>
            <a:off x="7191144" y="1207890"/>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p:cNvSpPr txBox="1"/>
          <p:nvPr/>
        </p:nvSpPr>
        <p:spPr>
          <a:xfrm>
            <a:off x="7594369" y="1478707"/>
            <a:ext cx="1581150" cy="461665"/>
          </a:xfrm>
          <a:prstGeom prst="rect">
            <a:avLst/>
          </a:prstGeom>
          <a:noFill/>
        </p:spPr>
        <p:txBody>
          <a:bodyPr wrap="square" rtlCol="0">
            <a:spAutoFit/>
          </a:bodyPr>
          <a:lstStyle/>
          <a:p>
            <a:pPr algn="ctr"/>
            <a:r>
              <a:rPr lang="en-GB" sz="2400" dirty="0"/>
              <a:t>msc_name</a:t>
            </a:r>
          </a:p>
        </p:txBody>
      </p:sp>
      <p:sp>
        <p:nvSpPr>
          <p:cNvPr id="13" name="Oval 12"/>
          <p:cNvSpPr/>
          <p:nvPr/>
        </p:nvSpPr>
        <p:spPr>
          <a:xfrm>
            <a:off x="7443672" y="3681186"/>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7846897" y="3952003"/>
            <a:ext cx="1581150" cy="461665"/>
          </a:xfrm>
          <a:prstGeom prst="rect">
            <a:avLst/>
          </a:prstGeom>
          <a:noFill/>
        </p:spPr>
        <p:txBody>
          <a:bodyPr wrap="square" rtlCol="0">
            <a:spAutoFit/>
          </a:bodyPr>
          <a:lstStyle/>
          <a:p>
            <a:pPr algn="ctr"/>
            <a:r>
              <a:rPr lang="en-GB" sz="2400" u="sng" dirty="0"/>
              <a:t>msc_id</a:t>
            </a:r>
          </a:p>
        </p:txBody>
      </p:sp>
      <p:cxnSp>
        <p:nvCxnSpPr>
          <p:cNvPr id="16" name="Straight Connector 15"/>
          <p:cNvCxnSpPr>
            <a:stCxn id="5" idx="6"/>
            <a:endCxn id="7" idx="1"/>
          </p:cNvCxnSpPr>
          <p:nvPr/>
        </p:nvCxnSpPr>
        <p:spPr>
          <a:xfrm>
            <a:off x="3975100" y="3179536"/>
            <a:ext cx="941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1" idx="3"/>
          </p:cNvCxnSpPr>
          <p:nvPr/>
        </p:nvCxnSpPr>
        <p:spPr>
          <a:xfrm flipV="1">
            <a:off x="6249872" y="2064260"/>
            <a:ext cx="1290928" cy="772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3" idx="2"/>
          </p:cNvCxnSpPr>
          <p:nvPr/>
        </p:nvCxnSpPr>
        <p:spPr>
          <a:xfrm>
            <a:off x="6249872" y="3522694"/>
            <a:ext cx="1193800" cy="66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7A3949-0B86-42A8-93B2-8E57B171BDD3}"/>
              </a:ext>
            </a:extLst>
          </p:cNvPr>
          <p:cNvSpPr txBox="1"/>
          <p:nvPr/>
        </p:nvSpPr>
        <p:spPr>
          <a:xfrm>
            <a:off x="1311965" y="569843"/>
            <a:ext cx="5475954" cy="707886"/>
          </a:xfrm>
          <a:prstGeom prst="rect">
            <a:avLst/>
          </a:prstGeom>
          <a:noFill/>
        </p:spPr>
        <p:txBody>
          <a:bodyPr wrap="square" rtlCol="0">
            <a:spAutoFit/>
          </a:bodyPr>
          <a:lstStyle/>
          <a:p>
            <a:r>
              <a:rPr lang="en-IN" sz="4000" b="1" dirty="0"/>
              <a:t>STEP  3 :  Draw    entities </a:t>
            </a:r>
          </a:p>
        </p:txBody>
      </p:sp>
      <p:sp>
        <p:nvSpPr>
          <p:cNvPr id="4" name="TextBox 3">
            <a:extLst>
              <a:ext uri="{FF2B5EF4-FFF2-40B4-BE49-F238E27FC236}">
                <a16:creationId xmlns:a16="http://schemas.microsoft.com/office/drawing/2014/main" id="{80720C69-9382-48EE-9426-348FAE0B26E4}"/>
              </a:ext>
            </a:extLst>
          </p:cNvPr>
          <p:cNvSpPr txBox="1"/>
          <p:nvPr/>
        </p:nvSpPr>
        <p:spPr>
          <a:xfrm>
            <a:off x="1961322" y="1722783"/>
            <a:ext cx="651934" cy="584775"/>
          </a:xfrm>
          <a:prstGeom prst="rect">
            <a:avLst/>
          </a:prstGeom>
          <a:noFill/>
        </p:spPr>
        <p:txBody>
          <a:bodyPr wrap="square" rtlCol="0">
            <a:spAutoFit/>
          </a:bodyPr>
          <a:lstStyle/>
          <a:p>
            <a:r>
              <a:rPr lang="en-IN" sz="3200" b="1" dirty="0"/>
              <a:t>(a)</a:t>
            </a:r>
          </a:p>
        </p:txBody>
      </p:sp>
    </p:spTree>
    <p:extLst>
      <p:ext uri="{BB962C8B-B14F-4D97-AF65-F5344CB8AC3E}">
        <p14:creationId xmlns:p14="http://schemas.microsoft.com/office/powerpoint/2010/main" val="239779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87500" y="2677886"/>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1990725" y="2979481"/>
            <a:ext cx="1581150" cy="461665"/>
          </a:xfrm>
          <a:prstGeom prst="rect">
            <a:avLst/>
          </a:prstGeom>
          <a:noFill/>
        </p:spPr>
        <p:txBody>
          <a:bodyPr wrap="square" rtlCol="0">
            <a:spAutoFit/>
          </a:bodyPr>
          <a:lstStyle/>
          <a:p>
            <a:pPr algn="ctr"/>
            <a:r>
              <a:rPr lang="en-GB" sz="2400" dirty="0"/>
              <a:t>L.N</a:t>
            </a:r>
          </a:p>
        </p:txBody>
      </p:sp>
      <p:sp>
        <p:nvSpPr>
          <p:cNvPr id="6" name="Rectangle 5"/>
          <p:cNvSpPr/>
          <p:nvPr/>
        </p:nvSpPr>
        <p:spPr>
          <a:xfrm>
            <a:off x="4601029" y="2836378"/>
            <a:ext cx="1648843" cy="6863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4655476" y="2952755"/>
            <a:ext cx="1594396" cy="461665"/>
          </a:xfrm>
          <a:prstGeom prst="rect">
            <a:avLst/>
          </a:prstGeom>
          <a:noFill/>
        </p:spPr>
        <p:txBody>
          <a:bodyPr wrap="square" rtlCol="0">
            <a:spAutoFit/>
          </a:bodyPr>
          <a:lstStyle/>
          <a:p>
            <a:pPr algn="ctr"/>
            <a:r>
              <a:rPr lang="en-GB" sz="2400" dirty="0"/>
              <a:t>Customer</a:t>
            </a:r>
          </a:p>
        </p:txBody>
      </p:sp>
      <p:sp>
        <p:nvSpPr>
          <p:cNvPr id="8" name="Oval 7"/>
          <p:cNvSpPr/>
          <p:nvPr/>
        </p:nvSpPr>
        <p:spPr>
          <a:xfrm>
            <a:off x="7191144" y="1207890"/>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7619033" y="1478707"/>
            <a:ext cx="1581150" cy="461665"/>
          </a:xfrm>
          <a:prstGeom prst="rect">
            <a:avLst/>
          </a:prstGeom>
          <a:noFill/>
        </p:spPr>
        <p:txBody>
          <a:bodyPr wrap="square" rtlCol="0">
            <a:spAutoFit/>
          </a:bodyPr>
          <a:lstStyle/>
          <a:p>
            <a:pPr algn="ctr"/>
            <a:r>
              <a:rPr lang="en-GB" sz="2400" dirty="0"/>
              <a:t>username</a:t>
            </a:r>
          </a:p>
        </p:txBody>
      </p:sp>
      <p:sp>
        <p:nvSpPr>
          <p:cNvPr id="10" name="Oval 9"/>
          <p:cNvSpPr/>
          <p:nvPr/>
        </p:nvSpPr>
        <p:spPr>
          <a:xfrm>
            <a:off x="7443672" y="3681186"/>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p:cNvSpPr txBox="1"/>
          <p:nvPr/>
        </p:nvSpPr>
        <p:spPr>
          <a:xfrm>
            <a:off x="7846897" y="3956054"/>
            <a:ext cx="1581150" cy="461665"/>
          </a:xfrm>
          <a:prstGeom prst="rect">
            <a:avLst/>
          </a:prstGeom>
          <a:noFill/>
        </p:spPr>
        <p:txBody>
          <a:bodyPr wrap="square" rtlCol="0">
            <a:spAutoFit/>
          </a:bodyPr>
          <a:lstStyle/>
          <a:p>
            <a:pPr algn="ctr"/>
            <a:r>
              <a:rPr lang="en-GB" sz="2400" dirty="0"/>
              <a:t>password</a:t>
            </a:r>
          </a:p>
        </p:txBody>
      </p:sp>
      <p:cxnSp>
        <p:nvCxnSpPr>
          <p:cNvPr id="12" name="Straight Connector 11"/>
          <p:cNvCxnSpPr>
            <a:stCxn id="4" idx="6"/>
            <a:endCxn id="6" idx="1"/>
          </p:cNvCxnSpPr>
          <p:nvPr/>
        </p:nvCxnSpPr>
        <p:spPr>
          <a:xfrm>
            <a:off x="3975100" y="3179536"/>
            <a:ext cx="6259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 idx="3"/>
          </p:cNvCxnSpPr>
          <p:nvPr/>
        </p:nvCxnSpPr>
        <p:spPr>
          <a:xfrm flipV="1">
            <a:off x="6249872" y="2064260"/>
            <a:ext cx="1290928" cy="772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0" idx="2"/>
          </p:cNvCxnSpPr>
          <p:nvPr/>
        </p:nvCxnSpPr>
        <p:spPr>
          <a:xfrm>
            <a:off x="6249872" y="3522694"/>
            <a:ext cx="1193800" cy="66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745297" y="1971150"/>
            <a:ext cx="1328622" cy="0"/>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856014" y="4382891"/>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2259239" y="4684486"/>
            <a:ext cx="1581150" cy="461665"/>
          </a:xfrm>
          <a:prstGeom prst="rect">
            <a:avLst/>
          </a:prstGeom>
          <a:noFill/>
        </p:spPr>
        <p:txBody>
          <a:bodyPr wrap="square" rtlCol="0">
            <a:spAutoFit/>
          </a:bodyPr>
          <a:lstStyle/>
          <a:p>
            <a:pPr algn="ctr"/>
            <a:r>
              <a:rPr lang="en-GB" sz="2400" dirty="0"/>
              <a:t>F.N</a:t>
            </a:r>
          </a:p>
        </p:txBody>
      </p:sp>
      <p:cxnSp>
        <p:nvCxnSpPr>
          <p:cNvPr id="25" name="Straight Connector 24"/>
          <p:cNvCxnSpPr>
            <a:stCxn id="22" idx="7"/>
          </p:cNvCxnSpPr>
          <p:nvPr/>
        </p:nvCxnSpPr>
        <p:spPr>
          <a:xfrm flipV="1">
            <a:off x="3893958" y="3522694"/>
            <a:ext cx="707071" cy="1007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805B1A-BCD5-401B-9AB6-3CAC5C58EF51}"/>
              </a:ext>
            </a:extLst>
          </p:cNvPr>
          <p:cNvSpPr txBox="1"/>
          <p:nvPr/>
        </p:nvSpPr>
        <p:spPr>
          <a:xfrm>
            <a:off x="1298713" y="927652"/>
            <a:ext cx="721672" cy="646331"/>
          </a:xfrm>
          <a:prstGeom prst="rect">
            <a:avLst/>
          </a:prstGeom>
          <a:noFill/>
        </p:spPr>
        <p:txBody>
          <a:bodyPr wrap="none" rtlCol="0">
            <a:spAutoFit/>
          </a:bodyPr>
          <a:lstStyle/>
          <a:p>
            <a:r>
              <a:rPr lang="en-IN" sz="3600" b="1" dirty="0"/>
              <a:t>(b)</a:t>
            </a:r>
          </a:p>
        </p:txBody>
      </p:sp>
    </p:spTree>
    <p:extLst>
      <p:ext uri="{BB962C8B-B14F-4D97-AF65-F5344CB8AC3E}">
        <p14:creationId xmlns:p14="http://schemas.microsoft.com/office/powerpoint/2010/main" val="42391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16372" y="2836378"/>
            <a:ext cx="1333500" cy="6863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5058779" y="2948703"/>
            <a:ext cx="1048685" cy="461665"/>
          </a:xfrm>
          <a:prstGeom prst="rect">
            <a:avLst/>
          </a:prstGeom>
          <a:noFill/>
        </p:spPr>
        <p:txBody>
          <a:bodyPr wrap="none" rtlCol="0">
            <a:spAutoFit/>
          </a:bodyPr>
          <a:lstStyle/>
          <a:p>
            <a:pPr algn="ctr"/>
            <a:r>
              <a:rPr lang="en-GB" sz="2400" dirty="0"/>
              <a:t>mobile</a:t>
            </a:r>
          </a:p>
        </p:txBody>
      </p:sp>
      <p:sp>
        <p:nvSpPr>
          <p:cNvPr id="8" name="Oval 7"/>
          <p:cNvSpPr/>
          <p:nvPr/>
        </p:nvSpPr>
        <p:spPr>
          <a:xfrm>
            <a:off x="7191144" y="1207890"/>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7619033" y="1478707"/>
            <a:ext cx="1581150" cy="461665"/>
          </a:xfrm>
          <a:prstGeom prst="rect">
            <a:avLst/>
          </a:prstGeom>
          <a:noFill/>
        </p:spPr>
        <p:txBody>
          <a:bodyPr wrap="square" rtlCol="0">
            <a:spAutoFit/>
          </a:bodyPr>
          <a:lstStyle/>
          <a:p>
            <a:pPr algn="ctr"/>
            <a:r>
              <a:rPr lang="en-GB" sz="2400" dirty="0"/>
              <a:t>mobile_no</a:t>
            </a:r>
          </a:p>
        </p:txBody>
      </p:sp>
      <p:cxnSp>
        <p:nvCxnSpPr>
          <p:cNvPr id="13" name="Straight Connector 12"/>
          <p:cNvCxnSpPr>
            <a:endCxn id="8" idx="3"/>
          </p:cNvCxnSpPr>
          <p:nvPr/>
        </p:nvCxnSpPr>
        <p:spPr>
          <a:xfrm flipV="1">
            <a:off x="6249872" y="2064260"/>
            <a:ext cx="1290928" cy="772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745297" y="1971150"/>
            <a:ext cx="1328622" cy="0"/>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625444" y="3529428"/>
            <a:ext cx="1290928" cy="772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508802" y="4103490"/>
            <a:ext cx="2387600" cy="10033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p:cNvSpPr txBox="1"/>
          <p:nvPr/>
        </p:nvSpPr>
        <p:spPr>
          <a:xfrm>
            <a:off x="1702680" y="4374307"/>
            <a:ext cx="1999843" cy="461665"/>
          </a:xfrm>
          <a:prstGeom prst="rect">
            <a:avLst/>
          </a:prstGeom>
          <a:noFill/>
        </p:spPr>
        <p:txBody>
          <a:bodyPr wrap="square" rtlCol="0">
            <a:spAutoFit/>
          </a:bodyPr>
          <a:lstStyle/>
          <a:p>
            <a:pPr algn="ctr"/>
            <a:r>
              <a:rPr lang="en-GB" sz="2400" dirty="0"/>
              <a:t>Mobiledevice</a:t>
            </a:r>
          </a:p>
        </p:txBody>
      </p:sp>
      <p:sp>
        <p:nvSpPr>
          <p:cNvPr id="2" name="TextBox 1">
            <a:extLst>
              <a:ext uri="{FF2B5EF4-FFF2-40B4-BE49-F238E27FC236}">
                <a16:creationId xmlns:a16="http://schemas.microsoft.com/office/drawing/2014/main" id="{8E3F7AE9-CA1D-46FA-800F-329B10DFFFDD}"/>
              </a:ext>
            </a:extLst>
          </p:cNvPr>
          <p:cNvSpPr txBox="1"/>
          <p:nvPr/>
        </p:nvSpPr>
        <p:spPr>
          <a:xfrm>
            <a:off x="848139" y="914400"/>
            <a:ext cx="720069" cy="707886"/>
          </a:xfrm>
          <a:prstGeom prst="rect">
            <a:avLst/>
          </a:prstGeom>
          <a:noFill/>
        </p:spPr>
        <p:txBody>
          <a:bodyPr wrap="none" rtlCol="0">
            <a:spAutoFit/>
          </a:bodyPr>
          <a:lstStyle/>
          <a:p>
            <a:r>
              <a:rPr lang="en-IN" sz="4000" b="1" dirty="0"/>
              <a:t>(c)</a:t>
            </a:r>
          </a:p>
        </p:txBody>
      </p:sp>
    </p:spTree>
    <p:extLst>
      <p:ext uri="{BB962C8B-B14F-4D97-AF65-F5344CB8AC3E}">
        <p14:creationId xmlns:p14="http://schemas.microsoft.com/office/powerpoint/2010/main" val="401138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859" y="2732001"/>
            <a:ext cx="2715063"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p:cNvSpPr txBox="1"/>
          <p:nvPr/>
        </p:nvSpPr>
        <p:spPr>
          <a:xfrm>
            <a:off x="1506874" y="2872775"/>
            <a:ext cx="2293032" cy="646331"/>
          </a:xfrm>
          <a:prstGeom prst="rect">
            <a:avLst/>
          </a:prstGeom>
          <a:noFill/>
          <a:ln>
            <a:solidFill>
              <a:schemeClr val="bg1"/>
            </a:solidFill>
          </a:ln>
        </p:spPr>
        <p:txBody>
          <a:bodyPr wrap="square" rtlCol="0">
            <a:spAutoFit/>
          </a:bodyPr>
          <a:lstStyle/>
          <a:p>
            <a:pPr algn="ctr"/>
            <a:r>
              <a:rPr lang="en-GB" sz="3600" dirty="0"/>
              <a:t>msc</a:t>
            </a:r>
          </a:p>
        </p:txBody>
      </p:sp>
      <p:sp>
        <p:nvSpPr>
          <p:cNvPr id="9" name="TextBox 8"/>
          <p:cNvSpPr txBox="1"/>
          <p:nvPr/>
        </p:nvSpPr>
        <p:spPr>
          <a:xfrm>
            <a:off x="7570048" y="2872775"/>
            <a:ext cx="2729132" cy="646331"/>
          </a:xfrm>
          <a:prstGeom prst="rect">
            <a:avLst/>
          </a:prstGeom>
          <a:noFill/>
          <a:ln>
            <a:solidFill>
              <a:schemeClr val="bg1"/>
            </a:solidFill>
          </a:ln>
        </p:spPr>
        <p:txBody>
          <a:bodyPr wrap="square" rtlCol="0">
            <a:spAutoFit/>
          </a:bodyPr>
          <a:lstStyle/>
          <a:p>
            <a:pPr algn="ctr"/>
            <a:r>
              <a:rPr lang="en-GB" sz="3600" dirty="0"/>
              <a:t>customer</a:t>
            </a:r>
          </a:p>
        </p:txBody>
      </p:sp>
      <p:sp>
        <p:nvSpPr>
          <p:cNvPr id="11" name="Rectangle 10"/>
          <p:cNvSpPr/>
          <p:nvPr/>
        </p:nvSpPr>
        <p:spPr>
          <a:xfrm>
            <a:off x="7570048" y="2734312"/>
            <a:ext cx="2715063"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p:cNvCxnSpPr>
            <a:stCxn id="4" idx="3"/>
            <a:endCxn id="16" idx="1"/>
          </p:cNvCxnSpPr>
          <p:nvPr/>
        </p:nvCxnSpPr>
        <p:spPr>
          <a:xfrm>
            <a:off x="4010922" y="3196040"/>
            <a:ext cx="1260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5271210" y="2679916"/>
            <a:ext cx="1103085" cy="103224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Straight Connector 18"/>
          <p:cNvCxnSpPr>
            <a:cxnSpLocks/>
          </p:cNvCxnSpPr>
          <p:nvPr/>
        </p:nvCxnSpPr>
        <p:spPr>
          <a:xfrm>
            <a:off x="6374295" y="3193628"/>
            <a:ext cx="1195753" cy="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37268" y="2965107"/>
            <a:ext cx="609041" cy="461665"/>
          </a:xfrm>
          <a:prstGeom prst="rect">
            <a:avLst/>
          </a:prstGeom>
          <a:noFill/>
        </p:spPr>
        <p:txBody>
          <a:bodyPr wrap="square" rtlCol="0">
            <a:spAutoFit/>
          </a:bodyPr>
          <a:lstStyle/>
          <a:p>
            <a:pPr algn="ctr"/>
            <a:r>
              <a:rPr lang="en-GB" sz="2400" dirty="0"/>
              <a:t>has</a:t>
            </a:r>
          </a:p>
        </p:txBody>
      </p:sp>
      <p:sp>
        <p:nvSpPr>
          <p:cNvPr id="23" name="Rectangle 22"/>
          <p:cNvSpPr/>
          <p:nvPr/>
        </p:nvSpPr>
        <p:spPr>
          <a:xfrm>
            <a:off x="1295859" y="5366344"/>
            <a:ext cx="2715063"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p:cNvSpPr txBox="1"/>
          <p:nvPr/>
        </p:nvSpPr>
        <p:spPr>
          <a:xfrm>
            <a:off x="1506874" y="5507118"/>
            <a:ext cx="2293032" cy="646331"/>
          </a:xfrm>
          <a:prstGeom prst="rect">
            <a:avLst/>
          </a:prstGeom>
          <a:noFill/>
          <a:ln>
            <a:solidFill>
              <a:schemeClr val="bg1"/>
            </a:solidFill>
          </a:ln>
        </p:spPr>
        <p:txBody>
          <a:bodyPr wrap="square" rtlCol="0">
            <a:spAutoFit/>
          </a:bodyPr>
          <a:lstStyle/>
          <a:p>
            <a:pPr algn="ctr"/>
            <a:r>
              <a:rPr lang="en-GB" sz="3600" dirty="0"/>
              <a:t>customer</a:t>
            </a:r>
          </a:p>
        </p:txBody>
      </p:sp>
      <p:sp>
        <p:nvSpPr>
          <p:cNvPr id="25" name="TextBox 24"/>
          <p:cNvSpPr txBox="1"/>
          <p:nvPr/>
        </p:nvSpPr>
        <p:spPr>
          <a:xfrm>
            <a:off x="7570048" y="5507118"/>
            <a:ext cx="2729132" cy="646331"/>
          </a:xfrm>
          <a:prstGeom prst="rect">
            <a:avLst/>
          </a:prstGeom>
          <a:noFill/>
          <a:ln>
            <a:solidFill>
              <a:schemeClr val="bg1"/>
            </a:solidFill>
          </a:ln>
        </p:spPr>
        <p:txBody>
          <a:bodyPr wrap="square" rtlCol="0">
            <a:spAutoFit/>
          </a:bodyPr>
          <a:lstStyle/>
          <a:p>
            <a:pPr algn="ctr"/>
            <a:r>
              <a:rPr lang="en-GB" sz="3600" dirty="0"/>
              <a:t>mobile</a:t>
            </a:r>
          </a:p>
        </p:txBody>
      </p:sp>
      <p:sp>
        <p:nvSpPr>
          <p:cNvPr id="26" name="Rectangle 25"/>
          <p:cNvSpPr/>
          <p:nvPr/>
        </p:nvSpPr>
        <p:spPr>
          <a:xfrm>
            <a:off x="7570048" y="5368655"/>
            <a:ext cx="2715063" cy="928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Straight Connector 26"/>
          <p:cNvCxnSpPr>
            <a:stCxn id="23" idx="3"/>
            <a:endCxn id="28" idx="1"/>
          </p:cNvCxnSpPr>
          <p:nvPr/>
        </p:nvCxnSpPr>
        <p:spPr>
          <a:xfrm>
            <a:off x="4010922" y="5830383"/>
            <a:ext cx="1260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iamond 27"/>
          <p:cNvSpPr/>
          <p:nvPr/>
        </p:nvSpPr>
        <p:spPr>
          <a:xfrm>
            <a:off x="5271210" y="5314259"/>
            <a:ext cx="1103085" cy="103224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Connector 28"/>
          <p:cNvCxnSpPr>
            <a:stCxn id="28" idx="3"/>
            <a:endCxn id="26" idx="1"/>
          </p:cNvCxnSpPr>
          <p:nvPr/>
        </p:nvCxnSpPr>
        <p:spPr>
          <a:xfrm>
            <a:off x="6374295" y="5830383"/>
            <a:ext cx="1195753" cy="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83752" y="5599450"/>
            <a:ext cx="878000" cy="461665"/>
          </a:xfrm>
          <a:prstGeom prst="rect">
            <a:avLst/>
          </a:prstGeom>
          <a:noFill/>
        </p:spPr>
        <p:txBody>
          <a:bodyPr wrap="square" rtlCol="0">
            <a:spAutoFit/>
          </a:bodyPr>
          <a:lstStyle/>
          <a:p>
            <a:pPr algn="ctr"/>
            <a:r>
              <a:rPr lang="en-GB" sz="2400" dirty="0"/>
              <a:t>owns</a:t>
            </a:r>
          </a:p>
        </p:txBody>
      </p:sp>
      <p:sp>
        <p:nvSpPr>
          <p:cNvPr id="32" name="TextBox 31"/>
          <p:cNvSpPr txBox="1"/>
          <p:nvPr/>
        </p:nvSpPr>
        <p:spPr>
          <a:xfrm>
            <a:off x="4094316" y="2734274"/>
            <a:ext cx="340158" cy="461665"/>
          </a:xfrm>
          <a:prstGeom prst="rect">
            <a:avLst/>
          </a:prstGeom>
          <a:noFill/>
        </p:spPr>
        <p:txBody>
          <a:bodyPr wrap="none" rtlCol="0">
            <a:spAutoFit/>
          </a:bodyPr>
          <a:lstStyle/>
          <a:p>
            <a:r>
              <a:rPr lang="en-GB" sz="2400" dirty="0"/>
              <a:t>1</a:t>
            </a:r>
          </a:p>
        </p:txBody>
      </p:sp>
      <p:sp>
        <p:nvSpPr>
          <p:cNvPr id="33" name="TextBox 32"/>
          <p:cNvSpPr txBox="1"/>
          <p:nvPr/>
        </p:nvSpPr>
        <p:spPr>
          <a:xfrm>
            <a:off x="7163682" y="2734274"/>
            <a:ext cx="383438" cy="461665"/>
          </a:xfrm>
          <a:prstGeom prst="rect">
            <a:avLst/>
          </a:prstGeom>
          <a:noFill/>
        </p:spPr>
        <p:txBody>
          <a:bodyPr wrap="none" rtlCol="0">
            <a:spAutoFit/>
          </a:bodyPr>
          <a:lstStyle/>
          <a:p>
            <a:r>
              <a:rPr lang="en-GB" sz="2400" dirty="0"/>
              <a:t>N</a:t>
            </a:r>
          </a:p>
        </p:txBody>
      </p:sp>
      <p:sp>
        <p:nvSpPr>
          <p:cNvPr id="34" name="TextBox 33"/>
          <p:cNvSpPr txBox="1"/>
          <p:nvPr/>
        </p:nvSpPr>
        <p:spPr>
          <a:xfrm>
            <a:off x="7145276" y="5341489"/>
            <a:ext cx="447558" cy="461665"/>
          </a:xfrm>
          <a:prstGeom prst="rect">
            <a:avLst/>
          </a:prstGeom>
          <a:noFill/>
        </p:spPr>
        <p:txBody>
          <a:bodyPr wrap="none" rtlCol="0">
            <a:spAutoFit/>
          </a:bodyPr>
          <a:lstStyle/>
          <a:p>
            <a:r>
              <a:rPr lang="en-GB" sz="2400" dirty="0"/>
              <a:t>M</a:t>
            </a:r>
          </a:p>
        </p:txBody>
      </p:sp>
      <p:sp>
        <p:nvSpPr>
          <p:cNvPr id="35" name="TextBox 34"/>
          <p:cNvSpPr txBox="1"/>
          <p:nvPr/>
        </p:nvSpPr>
        <p:spPr>
          <a:xfrm>
            <a:off x="4095618" y="5395947"/>
            <a:ext cx="340158" cy="461665"/>
          </a:xfrm>
          <a:prstGeom prst="rect">
            <a:avLst/>
          </a:prstGeom>
          <a:noFill/>
        </p:spPr>
        <p:txBody>
          <a:bodyPr wrap="none" rtlCol="0">
            <a:spAutoFit/>
          </a:bodyPr>
          <a:lstStyle/>
          <a:p>
            <a:r>
              <a:rPr lang="en-GB" sz="2400" dirty="0"/>
              <a:t>1</a:t>
            </a:r>
          </a:p>
        </p:txBody>
      </p:sp>
      <p:sp>
        <p:nvSpPr>
          <p:cNvPr id="2" name="TextBox 1">
            <a:extLst>
              <a:ext uri="{FF2B5EF4-FFF2-40B4-BE49-F238E27FC236}">
                <a16:creationId xmlns:a16="http://schemas.microsoft.com/office/drawing/2014/main" id="{81E9C88A-041D-45B1-9A3B-A073EF5B46ED}"/>
              </a:ext>
            </a:extLst>
          </p:cNvPr>
          <p:cNvSpPr txBox="1"/>
          <p:nvPr/>
        </p:nvSpPr>
        <p:spPr>
          <a:xfrm>
            <a:off x="1073426" y="861391"/>
            <a:ext cx="8839200" cy="769441"/>
          </a:xfrm>
          <a:prstGeom prst="rect">
            <a:avLst/>
          </a:prstGeom>
          <a:noFill/>
        </p:spPr>
        <p:txBody>
          <a:bodyPr wrap="square" rtlCol="0">
            <a:spAutoFit/>
          </a:bodyPr>
          <a:lstStyle/>
          <a:p>
            <a:r>
              <a:rPr lang="en-IN" sz="4400" b="1" dirty="0"/>
              <a:t>STEP  4  :   Identify    Relationships</a:t>
            </a:r>
          </a:p>
        </p:txBody>
      </p:sp>
      <p:cxnSp>
        <p:nvCxnSpPr>
          <p:cNvPr id="31" name="Straight Connector 30">
            <a:extLst>
              <a:ext uri="{FF2B5EF4-FFF2-40B4-BE49-F238E27FC236}">
                <a16:creationId xmlns:a16="http://schemas.microsoft.com/office/drawing/2014/main" id="{1C527ADD-E88E-437F-9DE3-A4C9D31768CB}"/>
              </a:ext>
            </a:extLst>
          </p:cNvPr>
          <p:cNvCxnSpPr>
            <a:cxnSpLocks/>
          </p:cNvCxnSpPr>
          <p:nvPr/>
        </p:nvCxnSpPr>
        <p:spPr>
          <a:xfrm>
            <a:off x="6261752" y="3099747"/>
            <a:ext cx="12968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8F516B-BDB1-4C40-8E17-A5B40C3F68D1}"/>
              </a:ext>
            </a:extLst>
          </p:cNvPr>
          <p:cNvCxnSpPr>
            <a:cxnSpLocks/>
          </p:cNvCxnSpPr>
          <p:nvPr/>
        </p:nvCxnSpPr>
        <p:spPr>
          <a:xfrm>
            <a:off x="6261752" y="5734191"/>
            <a:ext cx="1294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3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653870" y="1381052"/>
            <a:ext cx="864611" cy="463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p:cNvSpPr txBox="1"/>
          <p:nvPr/>
        </p:nvSpPr>
        <p:spPr>
          <a:xfrm>
            <a:off x="762374" y="1450204"/>
            <a:ext cx="647601" cy="369332"/>
          </a:xfrm>
          <a:prstGeom prst="rect">
            <a:avLst/>
          </a:prstGeom>
          <a:noFill/>
        </p:spPr>
        <p:txBody>
          <a:bodyPr wrap="square" rtlCol="0">
            <a:spAutoFit/>
          </a:bodyPr>
          <a:lstStyle/>
          <a:p>
            <a:pPr algn="ctr"/>
            <a:r>
              <a:rPr lang="en-GB" dirty="0"/>
              <a:t>L.N</a:t>
            </a:r>
          </a:p>
        </p:txBody>
      </p:sp>
      <p:sp>
        <p:nvSpPr>
          <p:cNvPr id="20" name="Rectangle 19"/>
          <p:cNvSpPr/>
          <p:nvPr/>
        </p:nvSpPr>
        <p:spPr>
          <a:xfrm>
            <a:off x="1518482" y="746312"/>
            <a:ext cx="1120362" cy="4418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1535857" y="775545"/>
            <a:ext cx="1146140" cy="369332"/>
          </a:xfrm>
          <a:prstGeom prst="rect">
            <a:avLst/>
          </a:prstGeom>
          <a:noFill/>
        </p:spPr>
        <p:txBody>
          <a:bodyPr wrap="square" rtlCol="0">
            <a:spAutoFit/>
          </a:bodyPr>
          <a:lstStyle/>
          <a:p>
            <a:pPr algn="ctr"/>
            <a:r>
              <a:rPr lang="en-GB" dirty="0"/>
              <a:t>Customer</a:t>
            </a:r>
          </a:p>
        </p:txBody>
      </p:sp>
      <p:sp>
        <p:nvSpPr>
          <p:cNvPr id="22" name="Oval 21"/>
          <p:cNvSpPr/>
          <p:nvPr/>
        </p:nvSpPr>
        <p:spPr>
          <a:xfrm>
            <a:off x="2736041" y="144082"/>
            <a:ext cx="1259191" cy="6022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2752912" y="226159"/>
            <a:ext cx="1225447" cy="369332"/>
          </a:xfrm>
          <a:prstGeom prst="rect">
            <a:avLst/>
          </a:prstGeom>
          <a:noFill/>
        </p:spPr>
        <p:txBody>
          <a:bodyPr wrap="square" rtlCol="0">
            <a:spAutoFit/>
          </a:bodyPr>
          <a:lstStyle/>
          <a:p>
            <a:pPr algn="ctr"/>
            <a:r>
              <a:rPr lang="en-GB" dirty="0"/>
              <a:t> username</a:t>
            </a:r>
          </a:p>
        </p:txBody>
      </p:sp>
      <p:sp>
        <p:nvSpPr>
          <p:cNvPr id="24" name="Oval 23"/>
          <p:cNvSpPr/>
          <p:nvPr/>
        </p:nvSpPr>
        <p:spPr>
          <a:xfrm>
            <a:off x="3511763" y="828388"/>
            <a:ext cx="1096139" cy="463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3215390" y="864905"/>
            <a:ext cx="1687166" cy="369332"/>
          </a:xfrm>
          <a:prstGeom prst="rect">
            <a:avLst/>
          </a:prstGeom>
          <a:noFill/>
        </p:spPr>
        <p:txBody>
          <a:bodyPr wrap="square" rtlCol="0">
            <a:spAutoFit/>
          </a:bodyPr>
          <a:lstStyle/>
          <a:p>
            <a:pPr algn="ctr"/>
            <a:r>
              <a:rPr lang="en-GB" dirty="0"/>
              <a:t>password</a:t>
            </a:r>
          </a:p>
        </p:txBody>
      </p:sp>
      <p:cxnSp>
        <p:nvCxnSpPr>
          <p:cNvPr id="29" name="Straight Connector 28"/>
          <p:cNvCxnSpPr/>
          <p:nvPr/>
        </p:nvCxnSpPr>
        <p:spPr>
          <a:xfrm>
            <a:off x="2920445" y="560978"/>
            <a:ext cx="945562"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08976" y="164883"/>
            <a:ext cx="836705" cy="396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TextBox 30"/>
          <p:cNvSpPr txBox="1"/>
          <p:nvPr/>
        </p:nvSpPr>
        <p:spPr>
          <a:xfrm>
            <a:off x="758789" y="178264"/>
            <a:ext cx="537077" cy="369332"/>
          </a:xfrm>
          <a:prstGeom prst="rect">
            <a:avLst/>
          </a:prstGeom>
          <a:noFill/>
        </p:spPr>
        <p:txBody>
          <a:bodyPr wrap="square" rtlCol="0">
            <a:spAutoFit/>
          </a:bodyPr>
          <a:lstStyle/>
          <a:p>
            <a:pPr algn="ctr"/>
            <a:r>
              <a:rPr lang="en-GB" dirty="0"/>
              <a:t>F.N</a:t>
            </a:r>
          </a:p>
        </p:txBody>
      </p:sp>
      <p:cxnSp>
        <p:nvCxnSpPr>
          <p:cNvPr id="36" name="Straight Connector 35"/>
          <p:cNvCxnSpPr/>
          <p:nvPr/>
        </p:nvCxnSpPr>
        <p:spPr>
          <a:xfrm flipV="1">
            <a:off x="1352953" y="1188197"/>
            <a:ext cx="165528" cy="244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638843" y="976017"/>
            <a:ext cx="872920" cy="735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2" idx="3"/>
          </p:cNvCxnSpPr>
          <p:nvPr/>
        </p:nvCxnSpPr>
        <p:spPr>
          <a:xfrm flipV="1">
            <a:off x="2638843" y="658117"/>
            <a:ext cx="281602" cy="88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30" idx="5"/>
          </p:cNvCxnSpPr>
          <p:nvPr/>
        </p:nvCxnSpPr>
        <p:spPr>
          <a:xfrm flipH="1" flipV="1">
            <a:off x="1323148" y="502971"/>
            <a:ext cx="195333" cy="243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Diamond 93"/>
          <p:cNvSpPr/>
          <p:nvPr/>
        </p:nvSpPr>
        <p:spPr>
          <a:xfrm>
            <a:off x="1511110" y="2368595"/>
            <a:ext cx="1195634" cy="1066800"/>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TextBox 101"/>
          <p:cNvSpPr txBox="1"/>
          <p:nvPr/>
        </p:nvSpPr>
        <p:spPr>
          <a:xfrm>
            <a:off x="1790531" y="2717329"/>
            <a:ext cx="682303" cy="369332"/>
          </a:xfrm>
          <a:prstGeom prst="rect">
            <a:avLst/>
          </a:prstGeom>
          <a:noFill/>
        </p:spPr>
        <p:txBody>
          <a:bodyPr wrap="none" rtlCol="0">
            <a:spAutoFit/>
          </a:bodyPr>
          <a:lstStyle/>
          <a:p>
            <a:pPr algn="ctr"/>
            <a:r>
              <a:rPr lang="en-GB" dirty="0"/>
              <a:t>owns</a:t>
            </a:r>
          </a:p>
        </p:txBody>
      </p:sp>
      <p:sp>
        <p:nvSpPr>
          <p:cNvPr id="109" name="TextBox 108"/>
          <p:cNvSpPr txBox="1"/>
          <p:nvPr/>
        </p:nvSpPr>
        <p:spPr>
          <a:xfrm>
            <a:off x="2372996" y="1226727"/>
            <a:ext cx="301686" cy="369332"/>
          </a:xfrm>
          <a:prstGeom prst="rect">
            <a:avLst/>
          </a:prstGeom>
          <a:noFill/>
        </p:spPr>
        <p:txBody>
          <a:bodyPr wrap="none" rtlCol="0">
            <a:spAutoFit/>
          </a:bodyPr>
          <a:lstStyle/>
          <a:p>
            <a:r>
              <a:rPr lang="en-GB" dirty="0"/>
              <a:t>1</a:t>
            </a:r>
          </a:p>
        </p:txBody>
      </p:sp>
      <p:sp>
        <p:nvSpPr>
          <p:cNvPr id="110" name="Rectangle 109"/>
          <p:cNvSpPr/>
          <p:nvPr/>
        </p:nvSpPr>
        <p:spPr>
          <a:xfrm>
            <a:off x="1398061" y="4647803"/>
            <a:ext cx="1409135" cy="661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TextBox 110"/>
          <p:cNvSpPr txBox="1"/>
          <p:nvPr/>
        </p:nvSpPr>
        <p:spPr>
          <a:xfrm>
            <a:off x="2304618" y="4237575"/>
            <a:ext cx="377379" cy="369332"/>
          </a:xfrm>
          <a:prstGeom prst="rect">
            <a:avLst/>
          </a:prstGeom>
          <a:noFill/>
        </p:spPr>
        <p:txBody>
          <a:bodyPr wrap="square" rtlCol="0">
            <a:spAutoFit/>
          </a:bodyPr>
          <a:lstStyle/>
          <a:p>
            <a:r>
              <a:rPr lang="en-GB" dirty="0"/>
              <a:t>M</a:t>
            </a:r>
          </a:p>
        </p:txBody>
      </p:sp>
      <p:sp>
        <p:nvSpPr>
          <p:cNvPr id="112" name="TextBox 111"/>
          <p:cNvSpPr txBox="1"/>
          <p:nvPr/>
        </p:nvSpPr>
        <p:spPr>
          <a:xfrm>
            <a:off x="1557813" y="4793779"/>
            <a:ext cx="1102985" cy="369332"/>
          </a:xfrm>
          <a:prstGeom prst="rect">
            <a:avLst/>
          </a:prstGeom>
          <a:noFill/>
        </p:spPr>
        <p:txBody>
          <a:bodyPr wrap="square" rtlCol="0">
            <a:spAutoFit/>
          </a:bodyPr>
          <a:lstStyle/>
          <a:p>
            <a:pPr algn="ctr"/>
            <a:r>
              <a:rPr lang="en-GB" dirty="0"/>
              <a:t>Mobile</a:t>
            </a:r>
          </a:p>
        </p:txBody>
      </p:sp>
      <p:cxnSp>
        <p:nvCxnSpPr>
          <p:cNvPr id="116" name="Straight Connector 115"/>
          <p:cNvCxnSpPr>
            <a:stCxn id="110" idx="2"/>
          </p:cNvCxnSpPr>
          <p:nvPr/>
        </p:nvCxnSpPr>
        <p:spPr>
          <a:xfrm flipH="1">
            <a:off x="2102628" y="5309087"/>
            <a:ext cx="1" cy="58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0" idx="3"/>
            <a:endCxn id="121" idx="1"/>
          </p:cNvCxnSpPr>
          <p:nvPr/>
        </p:nvCxnSpPr>
        <p:spPr>
          <a:xfrm>
            <a:off x="2807196" y="4978445"/>
            <a:ext cx="955720" cy="463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3511763" y="5309087"/>
            <a:ext cx="1714978" cy="908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 name="Oval 122"/>
          <p:cNvSpPr/>
          <p:nvPr/>
        </p:nvSpPr>
        <p:spPr>
          <a:xfrm>
            <a:off x="1251816" y="5889487"/>
            <a:ext cx="1714978" cy="908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 name="TextBox 124"/>
          <p:cNvSpPr txBox="1"/>
          <p:nvPr/>
        </p:nvSpPr>
        <p:spPr>
          <a:xfrm>
            <a:off x="3777365" y="5578501"/>
            <a:ext cx="1197125" cy="369332"/>
          </a:xfrm>
          <a:prstGeom prst="rect">
            <a:avLst/>
          </a:prstGeom>
          <a:noFill/>
        </p:spPr>
        <p:txBody>
          <a:bodyPr wrap="square" rtlCol="0">
            <a:spAutoFit/>
          </a:bodyPr>
          <a:lstStyle/>
          <a:p>
            <a:pPr algn="ctr"/>
            <a:r>
              <a:rPr lang="en-GB" u="sng" dirty="0"/>
              <a:t>Mobile</a:t>
            </a:r>
            <a:r>
              <a:rPr lang="en-GB" dirty="0"/>
              <a:t>_no</a:t>
            </a:r>
          </a:p>
        </p:txBody>
      </p:sp>
      <p:sp>
        <p:nvSpPr>
          <p:cNvPr id="126" name="TextBox 125"/>
          <p:cNvSpPr txBox="1"/>
          <p:nvPr/>
        </p:nvSpPr>
        <p:spPr>
          <a:xfrm flipH="1">
            <a:off x="1330895" y="6143919"/>
            <a:ext cx="1556819" cy="369332"/>
          </a:xfrm>
          <a:prstGeom prst="rect">
            <a:avLst/>
          </a:prstGeom>
          <a:noFill/>
        </p:spPr>
        <p:txBody>
          <a:bodyPr wrap="square" rtlCol="0">
            <a:spAutoFit/>
          </a:bodyPr>
          <a:lstStyle/>
          <a:p>
            <a:pPr algn="ctr"/>
            <a:r>
              <a:rPr lang="en-GB" dirty="0"/>
              <a:t>Mobile_device</a:t>
            </a:r>
          </a:p>
        </p:txBody>
      </p:sp>
      <p:sp>
        <p:nvSpPr>
          <p:cNvPr id="134" name="Diamond 133"/>
          <p:cNvSpPr/>
          <p:nvPr/>
        </p:nvSpPr>
        <p:spPr>
          <a:xfrm rot="21438530">
            <a:off x="3280377" y="1899219"/>
            <a:ext cx="1303810" cy="104080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TextBox 138"/>
          <p:cNvSpPr txBox="1"/>
          <p:nvPr/>
        </p:nvSpPr>
        <p:spPr>
          <a:xfrm>
            <a:off x="3475798" y="2227538"/>
            <a:ext cx="1005122" cy="369332"/>
          </a:xfrm>
          <a:prstGeom prst="rect">
            <a:avLst/>
          </a:prstGeom>
          <a:noFill/>
        </p:spPr>
        <p:txBody>
          <a:bodyPr wrap="square" rtlCol="0">
            <a:spAutoFit/>
          </a:bodyPr>
          <a:lstStyle/>
          <a:p>
            <a:pPr algn="ctr"/>
            <a:r>
              <a:rPr lang="en-GB" dirty="0"/>
              <a:t>registers</a:t>
            </a:r>
          </a:p>
        </p:txBody>
      </p:sp>
      <p:sp>
        <p:nvSpPr>
          <p:cNvPr id="144" name="Rectangle 143"/>
          <p:cNvSpPr/>
          <p:nvPr/>
        </p:nvSpPr>
        <p:spPr>
          <a:xfrm>
            <a:off x="5101849" y="3491952"/>
            <a:ext cx="1258367" cy="455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7" name="Straight Connector 146"/>
          <p:cNvCxnSpPr>
            <a:endCxn id="161" idx="1"/>
          </p:cNvCxnSpPr>
          <p:nvPr/>
        </p:nvCxnSpPr>
        <p:spPr>
          <a:xfrm>
            <a:off x="6360216" y="3947012"/>
            <a:ext cx="874473" cy="620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4" idx="2"/>
            <a:endCxn id="163" idx="0"/>
          </p:cNvCxnSpPr>
          <p:nvPr/>
        </p:nvCxnSpPr>
        <p:spPr>
          <a:xfrm flipH="1">
            <a:off x="4969737" y="3947012"/>
            <a:ext cx="761296" cy="629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159" idx="3"/>
          </p:cNvCxnSpPr>
          <p:nvPr/>
        </p:nvCxnSpPr>
        <p:spPr>
          <a:xfrm flipV="1">
            <a:off x="6360216" y="3124792"/>
            <a:ext cx="467036" cy="3671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5101849" y="3086660"/>
            <a:ext cx="242655" cy="369332"/>
          </a:xfrm>
          <a:prstGeom prst="rect">
            <a:avLst/>
          </a:prstGeom>
          <a:noFill/>
        </p:spPr>
        <p:txBody>
          <a:bodyPr wrap="square" rtlCol="0">
            <a:spAutoFit/>
          </a:bodyPr>
          <a:lstStyle/>
          <a:p>
            <a:r>
              <a:rPr lang="en-GB" dirty="0"/>
              <a:t>N</a:t>
            </a:r>
          </a:p>
        </p:txBody>
      </p:sp>
      <p:sp>
        <p:nvSpPr>
          <p:cNvPr id="159" name="Oval 158"/>
          <p:cNvSpPr/>
          <p:nvPr/>
        </p:nvSpPr>
        <p:spPr>
          <a:xfrm>
            <a:off x="6651374" y="2710021"/>
            <a:ext cx="1200970" cy="4859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 name="Oval 160"/>
          <p:cNvSpPr/>
          <p:nvPr/>
        </p:nvSpPr>
        <p:spPr>
          <a:xfrm>
            <a:off x="7058811" y="4496633"/>
            <a:ext cx="1200970" cy="4859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 name="Oval 162"/>
          <p:cNvSpPr/>
          <p:nvPr/>
        </p:nvSpPr>
        <p:spPr>
          <a:xfrm>
            <a:off x="4369252" y="4576033"/>
            <a:ext cx="1200970" cy="4859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 name="TextBox 164"/>
          <p:cNvSpPr txBox="1"/>
          <p:nvPr/>
        </p:nvSpPr>
        <p:spPr>
          <a:xfrm>
            <a:off x="6659102" y="2732741"/>
            <a:ext cx="1193242" cy="369332"/>
          </a:xfrm>
          <a:prstGeom prst="rect">
            <a:avLst/>
          </a:prstGeom>
          <a:noFill/>
        </p:spPr>
        <p:txBody>
          <a:bodyPr wrap="square" rtlCol="0">
            <a:spAutoFit/>
          </a:bodyPr>
          <a:lstStyle/>
          <a:p>
            <a:pPr algn="ctr"/>
            <a:r>
              <a:rPr lang="en-GB" dirty="0"/>
              <a:t>msc_name</a:t>
            </a:r>
          </a:p>
        </p:txBody>
      </p:sp>
      <p:sp>
        <p:nvSpPr>
          <p:cNvPr id="166" name="TextBox 165"/>
          <p:cNvSpPr txBox="1"/>
          <p:nvPr/>
        </p:nvSpPr>
        <p:spPr>
          <a:xfrm>
            <a:off x="5169057" y="3514293"/>
            <a:ext cx="1123950" cy="369332"/>
          </a:xfrm>
          <a:prstGeom prst="rect">
            <a:avLst/>
          </a:prstGeom>
          <a:noFill/>
        </p:spPr>
        <p:txBody>
          <a:bodyPr wrap="square" rtlCol="0">
            <a:spAutoFit/>
          </a:bodyPr>
          <a:lstStyle/>
          <a:p>
            <a:pPr algn="ctr"/>
            <a:r>
              <a:rPr lang="en-GB" dirty="0"/>
              <a:t>msc</a:t>
            </a:r>
          </a:p>
        </p:txBody>
      </p:sp>
      <p:sp>
        <p:nvSpPr>
          <p:cNvPr id="167" name="TextBox 166"/>
          <p:cNvSpPr txBox="1"/>
          <p:nvPr/>
        </p:nvSpPr>
        <p:spPr>
          <a:xfrm>
            <a:off x="7146174" y="4554934"/>
            <a:ext cx="1026243" cy="369332"/>
          </a:xfrm>
          <a:prstGeom prst="rect">
            <a:avLst/>
          </a:prstGeom>
          <a:noFill/>
        </p:spPr>
        <p:txBody>
          <a:bodyPr wrap="none" rtlCol="0">
            <a:spAutoFit/>
          </a:bodyPr>
          <a:lstStyle/>
          <a:p>
            <a:pPr algn="ctr"/>
            <a:r>
              <a:rPr lang="en-GB" dirty="0"/>
              <a:t>msc_add</a:t>
            </a:r>
          </a:p>
        </p:txBody>
      </p:sp>
      <p:sp>
        <p:nvSpPr>
          <p:cNvPr id="168" name="TextBox 167"/>
          <p:cNvSpPr txBox="1"/>
          <p:nvPr/>
        </p:nvSpPr>
        <p:spPr>
          <a:xfrm>
            <a:off x="4494451" y="4629093"/>
            <a:ext cx="971670" cy="369332"/>
          </a:xfrm>
          <a:prstGeom prst="rect">
            <a:avLst/>
          </a:prstGeom>
          <a:noFill/>
        </p:spPr>
        <p:txBody>
          <a:bodyPr wrap="square" rtlCol="0">
            <a:spAutoFit/>
          </a:bodyPr>
          <a:lstStyle/>
          <a:p>
            <a:r>
              <a:rPr lang="en-GB" u="sng" dirty="0"/>
              <a:t>msc_Id</a:t>
            </a:r>
          </a:p>
        </p:txBody>
      </p:sp>
      <p:sp>
        <p:nvSpPr>
          <p:cNvPr id="170" name="TextBox 169"/>
          <p:cNvSpPr txBox="1"/>
          <p:nvPr/>
        </p:nvSpPr>
        <p:spPr>
          <a:xfrm>
            <a:off x="1734274" y="1208393"/>
            <a:ext cx="301686" cy="369332"/>
          </a:xfrm>
          <a:prstGeom prst="rect">
            <a:avLst/>
          </a:prstGeom>
          <a:noFill/>
        </p:spPr>
        <p:txBody>
          <a:bodyPr wrap="none" rtlCol="0">
            <a:spAutoFit/>
          </a:bodyPr>
          <a:lstStyle/>
          <a:p>
            <a:r>
              <a:rPr lang="en-GB" dirty="0"/>
              <a:t>1</a:t>
            </a:r>
          </a:p>
        </p:txBody>
      </p:sp>
      <p:cxnSp>
        <p:nvCxnSpPr>
          <p:cNvPr id="50" name="Straight Connector 49">
            <a:extLst>
              <a:ext uri="{FF2B5EF4-FFF2-40B4-BE49-F238E27FC236}">
                <a16:creationId xmlns:a16="http://schemas.microsoft.com/office/drawing/2014/main" id="{EC3E2F8B-AA0D-452F-A33A-830E2A6360F6}"/>
              </a:ext>
            </a:extLst>
          </p:cNvPr>
          <p:cNvCxnSpPr>
            <a:cxnSpLocks/>
          </p:cNvCxnSpPr>
          <p:nvPr/>
        </p:nvCxnSpPr>
        <p:spPr>
          <a:xfrm>
            <a:off x="4274139" y="2679589"/>
            <a:ext cx="883681" cy="830181"/>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45C8C0-8229-4F6B-B1A6-E08F5886A770}"/>
              </a:ext>
            </a:extLst>
          </p:cNvPr>
          <p:cNvCxnSpPr>
            <a:cxnSpLocks/>
          </p:cNvCxnSpPr>
          <p:nvPr/>
        </p:nvCxnSpPr>
        <p:spPr>
          <a:xfrm>
            <a:off x="2078663" y="1226727"/>
            <a:ext cx="23965" cy="11305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2620350-DDF6-488A-8271-C89E408DF9D4}"/>
              </a:ext>
            </a:extLst>
          </p:cNvPr>
          <p:cNvCxnSpPr/>
          <p:nvPr/>
        </p:nvCxnSpPr>
        <p:spPr>
          <a:xfrm>
            <a:off x="2109800" y="3448707"/>
            <a:ext cx="758" cy="1199096"/>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C136DCE-1278-4676-8951-B8DF10A56533}"/>
              </a:ext>
            </a:extLst>
          </p:cNvPr>
          <p:cNvCxnSpPr>
            <a:cxnSpLocks/>
          </p:cNvCxnSpPr>
          <p:nvPr/>
        </p:nvCxnSpPr>
        <p:spPr>
          <a:xfrm>
            <a:off x="2620106" y="1195926"/>
            <a:ext cx="993144" cy="942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4F0A4EB-5F76-4E3B-B188-8192158CC18C}"/>
              </a:ext>
            </a:extLst>
          </p:cNvPr>
          <p:cNvSpPr txBox="1"/>
          <p:nvPr/>
        </p:nvSpPr>
        <p:spPr>
          <a:xfrm>
            <a:off x="7051072" y="464949"/>
            <a:ext cx="3817780" cy="1323439"/>
          </a:xfrm>
          <a:prstGeom prst="rect">
            <a:avLst/>
          </a:prstGeom>
          <a:noFill/>
        </p:spPr>
        <p:txBody>
          <a:bodyPr wrap="square" rtlCol="0">
            <a:spAutoFit/>
          </a:bodyPr>
          <a:lstStyle/>
          <a:p>
            <a:r>
              <a:rPr lang="en-IN" sz="4000" b="1" dirty="0"/>
              <a:t>STEP  5  :  ER   Diagram</a:t>
            </a:r>
          </a:p>
        </p:txBody>
      </p:sp>
    </p:spTree>
    <p:extLst>
      <p:ext uri="{BB962C8B-B14F-4D97-AF65-F5344CB8AC3E}">
        <p14:creationId xmlns:p14="http://schemas.microsoft.com/office/powerpoint/2010/main" val="2358740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249</Words>
  <Application>Microsoft Office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Shruti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java.sql.*; import javax.swing.*; public class sqliteConnection {  Connection conn=null;  public static Connection dbConnector()   {   try {    Class.forName("org.sqlite.JDBC");    Connection conn=DriverManager.getConnection("jdbc:sqlite:C:\\Users\\Dell\\eclipse-workspace\\UserData.sqlite");    JOptionPane.showMessageDialog(null,"Connection successful");    return conn;   }   catch(Exception e)   {    JOptionPane.showMessageDialog(null,e);    return null;   }  }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prabhu</dc:creator>
  <cp:lastModifiedBy>harsh patel</cp:lastModifiedBy>
  <cp:revision>39</cp:revision>
  <dcterms:created xsi:type="dcterms:W3CDTF">2018-10-08T04:24:30Z</dcterms:created>
  <dcterms:modified xsi:type="dcterms:W3CDTF">2018-10-08T15:55:01Z</dcterms:modified>
</cp:coreProperties>
</file>